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5"/>
  </p:sldMasterIdLst>
  <p:notesMasterIdLst>
    <p:notesMasterId r:id="rId16"/>
  </p:notesMasterIdLst>
  <p:sldIdLst>
    <p:sldId id="278" r:id="rId6"/>
    <p:sldId id="256" r:id="rId7"/>
    <p:sldId id="257" r:id="rId8"/>
    <p:sldId id="260" r:id="rId9"/>
    <p:sldId id="262" r:id="rId10"/>
    <p:sldId id="265" r:id="rId11"/>
    <p:sldId id="296" r:id="rId12"/>
    <p:sldId id="297" r:id="rId13"/>
    <p:sldId id="268" r:id="rId14"/>
    <p:sldId id="288"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BAD50A-0672-34D0-F672-6906E86C4E91}" name="Marieke Bakema" initials="MB" userId="S::m.bakema@mboraad.nl::e6eb663c-807e-4239-9fb5-add735fde05f" providerId="AD"/>
  <p188:author id="{83C1EC75-D4C0-CB92-F127-8D43CC25C690}" name="Annet Hermans" initials="AH" userId="S::a.hermans@mboraad.nl::315960d3-57b3-456a-9995-b6453fab039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B5A1E2-7195-6F6D-C387-6EACDD5CEF13}" v="3" dt="2025-12-05T12:32:23.3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954" autoAdjust="0"/>
  </p:normalViewPr>
  <p:slideViewPr>
    <p:cSldViewPr snapToGrid="0">
      <p:cViewPr>
        <p:scale>
          <a:sx n="50" d="100"/>
          <a:sy n="50" d="100"/>
        </p:scale>
        <p:origin x="12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Bakema" userId="S::m.bakema@mboraad.nl::e6eb663c-807e-4239-9fb5-add735fde05f" providerId="AD" clId="Web-{4DB5A1E2-7195-6F6D-C387-6EACDD5CEF13}"/>
    <pc:docChg chg="addSld modSld sldOrd">
      <pc:chgData name="Marieke Bakema" userId="S::m.bakema@mboraad.nl::e6eb663c-807e-4239-9fb5-add735fde05f" providerId="AD" clId="Web-{4DB5A1E2-7195-6F6D-C387-6EACDD5CEF13}" dt="2025-12-05T12:32:23.328" v="2"/>
      <pc:docMkLst>
        <pc:docMk/>
      </pc:docMkLst>
      <pc:sldChg chg="ord">
        <pc:chgData name="Marieke Bakema" userId="S::m.bakema@mboraad.nl::e6eb663c-807e-4239-9fb5-add735fde05f" providerId="AD" clId="Web-{4DB5A1E2-7195-6F6D-C387-6EACDD5CEF13}" dt="2025-12-05T12:32:18.172" v="1"/>
        <pc:sldMkLst>
          <pc:docMk/>
          <pc:sldMk cId="4251962765" sldId="256"/>
        </pc:sldMkLst>
      </pc:sldChg>
      <pc:sldChg chg="add mod modShow">
        <pc:chgData name="Marieke Bakema" userId="S::m.bakema@mboraad.nl::e6eb663c-807e-4239-9fb5-add735fde05f" providerId="AD" clId="Web-{4DB5A1E2-7195-6F6D-C387-6EACDD5CEF13}" dt="2025-12-05T12:32:23.328" v="2"/>
        <pc:sldMkLst>
          <pc:docMk/>
          <pc:sldMk cId="3654059895"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048DB-88FB-4548-9909-40004E95886A}" type="datetimeFigureOut">
              <a:rPr lang="nl-NL" smtClean="0"/>
              <a:t>5-12-2025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54E0E-231C-4A49-B263-D125F8314FE3}" type="slidenum">
              <a:rPr lang="nl-NL" smtClean="0"/>
              <a:t>‹#›</a:t>
            </a:fld>
            <a:endParaRPr lang="nl-NL"/>
          </a:p>
        </p:txBody>
      </p:sp>
    </p:spTree>
    <p:extLst>
      <p:ext uri="{BB962C8B-B14F-4D97-AF65-F5344CB8AC3E}">
        <p14:creationId xmlns:p14="http://schemas.microsoft.com/office/powerpoint/2010/main" val="18125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00296-20C8-FC88-2DC3-CF719190B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0675B-092F-6EE5-6F15-0EC560FE2516}"/>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A4C04E24-46B8-77F8-6398-65F30064EC62}"/>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2B3FEDF3-96CF-C70E-322F-E7CE478F45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854E0E-231C-4A49-B263-D125F8314FE3}"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50047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Uitleg voor de docent: </a:t>
            </a:r>
            <a:r>
              <a:rPr lang="nl-NL" b="0" dirty="0"/>
              <a:t>Vertel de leerlingen dat er binnenkort een voorlichtingsavond is over het mbo waar de leerlingen samen met hun ouders naar toe gaan</a:t>
            </a:r>
            <a:r>
              <a:rPr lang="nl-NL" dirty="0"/>
              <a:t>. Benadruk dat het belangrijk is dat de leerlingen een ouder/ verzorger of ander familielid meenemen omdat het fijn is samen te kijken naar opleidingen die geschikt zijn.</a:t>
            </a:r>
            <a:endParaRPr lang="nl-NL" b="1" dirty="0"/>
          </a:p>
          <a:p>
            <a:endParaRPr lang="nl-NL" dirty="0"/>
          </a:p>
          <a:p>
            <a:r>
              <a:rPr lang="nl-NL" b="1" i="1" dirty="0"/>
              <a:t>Tip: laat de leerlingen zelf een uitnodiging maken voor de ouderbijeenkomst en thuis aan hun ouders/ verzorgers geven!</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9</a:t>
            </a:fld>
            <a:endParaRPr lang="nl-NL"/>
          </a:p>
        </p:txBody>
      </p:sp>
    </p:spTree>
    <p:extLst>
      <p:ext uri="{BB962C8B-B14F-4D97-AF65-F5344CB8AC3E}">
        <p14:creationId xmlns:p14="http://schemas.microsoft.com/office/powerpoint/2010/main" val="3680774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lessenserie bestaat uit een voorbereidende les en een ouder/ leerling avond/ bijeenkomst. </a:t>
            </a:r>
          </a:p>
          <a:p>
            <a:r>
              <a:rPr lang="nl-NL" dirty="0"/>
              <a:t>De leerlingen hebben een device nodig (laptop, </a:t>
            </a:r>
            <a:r>
              <a:rPr lang="nl-NL" dirty="0" err="1"/>
              <a:t>chromebook</a:t>
            </a:r>
            <a:r>
              <a:rPr lang="nl-NL" dirty="0"/>
              <a:t> of tablet) waarop internet beschikbaar is. Ze gaan hierop zoeken op </a:t>
            </a:r>
            <a:r>
              <a:rPr lang="nl-NL" dirty="0" err="1"/>
              <a:t>KiesMBO</a:t>
            </a:r>
            <a:r>
              <a:rPr lang="nl-NL" dirty="0"/>
              <a:t>.</a:t>
            </a:r>
          </a:p>
          <a:p>
            <a:r>
              <a:rPr lang="nl-NL" dirty="0"/>
              <a:t>Bij de les hoort een werkblad waarop de leerlingen hun top 3 favoriete opleidingen opschrijven. Dit werkblad hebben ze ook nodig tijdens de ouderbijeenkomst.  </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a:t>
            </a:fld>
            <a:endParaRPr lang="nl-NL"/>
          </a:p>
        </p:txBody>
      </p:sp>
    </p:spTree>
    <p:extLst>
      <p:ext uri="{BB962C8B-B14F-4D97-AF65-F5344CB8AC3E}">
        <p14:creationId xmlns:p14="http://schemas.microsoft.com/office/powerpoint/2010/main" val="2606352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i="1" dirty="0"/>
              <a:t>Uitleg docent:</a:t>
            </a:r>
            <a:r>
              <a:rPr lang="nl-NL" i="1" dirty="0"/>
              <a:t> Het maken van een keuze voor een vervolgopleidingen doe je vaak niet alleen. Soms hebben jouw ouders, vrienden of andere mensen in jouw omgeving ook een mening over wat een goede keuze voor jou is of wat niet.  Jullie gaan in 3 lessen ontdekken wat voor jou belangrijk is bij het kiezen van een vervolgopleiding, wie jou daar bij kan helpen en hoe je met de mening van anderen om kan gaan.</a:t>
            </a:r>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2</a:t>
            </a:fld>
            <a:endParaRPr lang="nl-NL"/>
          </a:p>
        </p:txBody>
      </p:sp>
    </p:spTree>
    <p:extLst>
      <p:ext uri="{BB962C8B-B14F-4D97-AF65-F5344CB8AC3E}">
        <p14:creationId xmlns:p14="http://schemas.microsoft.com/office/powerpoint/2010/main" val="340054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Uitleg voor docent: </a:t>
            </a:r>
            <a:r>
              <a:rPr lang="nl-NL" b="0"/>
              <a:t>Bespreek de moeilijke woorden die deze les aan de orde komen. Afhankelijk van het taalniveau van de klas kan de sheet aangevuld worden met meer moeilijke woorden.</a:t>
            </a:r>
            <a:endParaRPr lang="nl-NL" b="1"/>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3</a:t>
            </a:fld>
            <a:endParaRPr lang="nl-NL"/>
          </a:p>
        </p:txBody>
      </p:sp>
    </p:spTree>
    <p:extLst>
      <p:ext uri="{BB962C8B-B14F-4D97-AF65-F5344CB8AC3E}">
        <p14:creationId xmlns:p14="http://schemas.microsoft.com/office/powerpoint/2010/main" val="4133054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dirty="0"/>
              <a:t>Uitleg docent: </a:t>
            </a:r>
            <a:r>
              <a:rPr lang="nl-NL" i="1" dirty="0"/>
              <a:t>Het kiezen van een opleiding gaat voor iedereen anders. Sommige jongeren vinden het heel erg belangrijk om iets te doen wat ze zelf leuk vinden. Dan kies je met je hart. Andere mensen kijken vooral naar andere dingen bij het maken van een keuze, bijvoorbeeld of er veel werk te vinden is met de opleiding of hoeveel je er mee verdient. Als dit soort dingen het belangrijkst voor je is dan kies je vooral met je hoofd. Ook zijn er mensen die het belangrijk vinden dat ze hun toekomstige beroep leuk vinden maar hebben ook uitgezocht of er bijvoorbeeld voldoende werk te vinden is. Dan kies je met je hart en met je hoofd.</a:t>
            </a:r>
          </a:p>
          <a:p>
            <a:r>
              <a:rPr lang="nl-NL" i="1" dirty="0"/>
              <a:t>Van deze manieren is niks goed of fout. Weet jij van jezelf wat jij het belangrijkst vindt?  Stel de vraag aan de klas wat ze het belangrijkst vind hart, hoofd? Of hoofd en hart?</a:t>
            </a:r>
          </a:p>
          <a:p>
            <a:endParaRPr lang="nl-NL" i="1" dirty="0"/>
          </a:p>
          <a:p>
            <a:r>
              <a:rPr lang="nl-NL" i="1" dirty="0"/>
              <a:t>We gaan vandaag op </a:t>
            </a:r>
            <a:r>
              <a:rPr lang="nl-NL" i="1" dirty="0" err="1"/>
              <a:t>KiesMBO</a:t>
            </a:r>
            <a:r>
              <a:rPr lang="nl-NL" i="1" dirty="0"/>
              <a:t> kijken naar MBO opleidingen. Door het lezen over de opleidingen en filmpjes te bekijken maak je je eigen top 3 van opleidingen die je het leukst lijken.</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4</a:t>
            </a:fld>
            <a:endParaRPr lang="nl-NL"/>
          </a:p>
        </p:txBody>
      </p:sp>
    </p:spTree>
    <p:extLst>
      <p:ext uri="{BB962C8B-B14F-4D97-AF65-F5344CB8AC3E}">
        <p14:creationId xmlns:p14="http://schemas.microsoft.com/office/powerpoint/2010/main" val="867365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dirty="0"/>
              <a:t>Uitleg docent: </a:t>
            </a:r>
            <a:r>
              <a:rPr lang="nl-NL" b="0" i="1" dirty="0"/>
              <a:t>Op </a:t>
            </a:r>
            <a:r>
              <a:rPr lang="nl-NL" b="0" i="1" dirty="0" err="1"/>
              <a:t>KiesMBO</a:t>
            </a:r>
            <a:r>
              <a:rPr lang="nl-NL" b="0" i="1" dirty="0"/>
              <a:t> staan alle MBO opleidingen die je kan doen. Zoals je kan zien zijn dat er heel veel. Jullie gaan allemaal proberen een top 3 met opleidingen te maken die jou het leukst lijken. </a:t>
            </a:r>
          </a:p>
          <a:p>
            <a:endParaRPr lang="nl-NL" b="0" i="1" dirty="0"/>
          </a:p>
          <a:p>
            <a:r>
              <a:rPr lang="nl-NL" b="1" i="1" dirty="0"/>
              <a:t>Tip voor de docent: </a:t>
            </a:r>
          </a:p>
          <a:p>
            <a:r>
              <a:rPr lang="nl-NL" dirty="0"/>
              <a:t>Laat  de leerlingen zien hoe ze op </a:t>
            </a:r>
            <a:r>
              <a:rPr lang="nl-NL" dirty="0" err="1"/>
              <a:t>KiesMBO</a:t>
            </a:r>
            <a:r>
              <a:rPr lang="nl-NL" dirty="0"/>
              <a:t> komen en hoe ze door alle opleidingen kunnen bladeren. Doe dit samen met de klas.</a:t>
            </a:r>
          </a:p>
          <a:p>
            <a:pPr marL="171450" indent="-171450">
              <a:buFont typeface="Arial"/>
              <a:buChar char="•"/>
            </a:pPr>
            <a:r>
              <a:rPr lang="nl-NL" dirty="0"/>
              <a:t>Ga naar de home page</a:t>
            </a:r>
          </a:p>
          <a:p>
            <a:pPr marL="171450" indent="-171450">
              <a:buFont typeface="Arial"/>
              <a:buChar char="•"/>
            </a:pPr>
            <a:r>
              <a:rPr lang="nl-NL" dirty="0"/>
              <a:t>Kies voor bladeren, daar kun je kiezen voor alle opleidingen, voor entree of voor de verschillende profielen. </a:t>
            </a:r>
          </a:p>
          <a:p>
            <a:endParaRPr lang="nl-NL" i="1" dirty="0"/>
          </a:p>
          <a:p>
            <a:r>
              <a:rPr lang="nl-NL" b="0" i="1" dirty="0"/>
              <a:t>De leerlingen klikken op een profiel als ze al weten dat ze dat profiel leuk vinden. </a:t>
            </a:r>
            <a:r>
              <a:rPr lang="nl-NL" i="1" dirty="0"/>
              <a:t>Neem samen met de leerlingen de </a:t>
            </a:r>
            <a:r>
              <a:rPr lang="nl-NL" i="1" dirty="0" err="1"/>
              <a:t>proefielen</a:t>
            </a:r>
            <a:r>
              <a:rPr lang="nl-NL" i="1" dirty="0"/>
              <a:t> door en bespreek met elkaar wat deze ongeveer inhouden. </a:t>
            </a:r>
            <a:r>
              <a:rPr lang="nl-NL" b="0" i="1" dirty="0"/>
              <a:t>De leerlingen klikken op entree als ze een entree opleiding gaan doen. De leerlingen klikken op ‘alle opleidingen’ als ze niet een bepaald profiel hebben dat ze leuk vinden. </a:t>
            </a:r>
            <a:endParaRPr lang="nl-NL" dirty="0"/>
          </a:p>
          <a:p>
            <a:endParaRPr lang="nl-NL" b="0" i="1"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5</a:t>
            </a:fld>
            <a:endParaRPr lang="nl-NL"/>
          </a:p>
        </p:txBody>
      </p:sp>
    </p:spTree>
    <p:extLst>
      <p:ext uri="{BB962C8B-B14F-4D97-AF65-F5344CB8AC3E}">
        <p14:creationId xmlns:p14="http://schemas.microsoft.com/office/powerpoint/2010/main" val="3990310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E9A1A-7B4D-35B2-183F-67B00191700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9A4D906-4246-967B-8221-4CB4998C1E3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C84B0CE-EA2F-9BED-0D45-8CA8B54FCFF0}"/>
              </a:ext>
            </a:extLst>
          </p:cNvPr>
          <p:cNvSpPr>
            <a:spLocks noGrp="1"/>
          </p:cNvSpPr>
          <p:nvPr>
            <p:ph type="body" idx="1"/>
          </p:nvPr>
        </p:nvSpPr>
        <p:spPr/>
        <p:txBody>
          <a:bodyPr/>
          <a:lstStyle/>
          <a:p>
            <a:r>
              <a:rPr lang="nl-NL" b="1" i="1" dirty="0"/>
              <a:t>Tip voor de docent: </a:t>
            </a:r>
            <a:r>
              <a:rPr lang="nl-NL" b="0" i="1" dirty="0"/>
              <a:t>De leerlingen klikken op een profiel als ze al weten dat ze dat profiel leuk vinden. De leerlingen klikken op entree als ze een entree opleiding gaan doen. De leerlingen klikken op ‘alle opleidingen’ als ze niet een bepaald profiel hebben dat ze leuk vinden.</a:t>
            </a:r>
          </a:p>
          <a:p>
            <a:endParaRPr lang="nl-NL" b="0" i="1" dirty="0"/>
          </a:p>
          <a:p>
            <a:r>
              <a:rPr lang="nl-NL" b="0" i="1" dirty="0"/>
              <a:t>Vervolgens vullen de leerlingen de rest van de informatie in (plaatsnaam, niveau, leerweg (leg het verschil tussen BOL en BBL uit!) en eventueel de profielen die ze interessant vinden. </a:t>
            </a:r>
          </a:p>
          <a:p>
            <a:endParaRPr lang="nl-NL" b="0" i="1" dirty="0"/>
          </a:p>
        </p:txBody>
      </p:sp>
      <p:sp>
        <p:nvSpPr>
          <p:cNvPr id="4" name="Tijdelijke aanduiding voor dianummer 3">
            <a:extLst>
              <a:ext uri="{FF2B5EF4-FFF2-40B4-BE49-F238E27FC236}">
                <a16:creationId xmlns:a16="http://schemas.microsoft.com/office/drawing/2014/main" id="{72D7400C-B0E3-8F9B-E782-E23FB7E38DA4}"/>
              </a:ext>
            </a:extLst>
          </p:cNvPr>
          <p:cNvSpPr>
            <a:spLocks noGrp="1"/>
          </p:cNvSpPr>
          <p:nvPr>
            <p:ph type="sldNum" sz="quarter" idx="5"/>
          </p:nvPr>
        </p:nvSpPr>
        <p:spPr/>
        <p:txBody>
          <a:bodyPr/>
          <a:lstStyle/>
          <a:p>
            <a:fld id="{DA854E0E-231C-4A49-B263-D125F8314FE3}" type="slidenum">
              <a:rPr lang="nl-NL" smtClean="0"/>
              <a:t>6</a:t>
            </a:fld>
            <a:endParaRPr lang="nl-NL"/>
          </a:p>
        </p:txBody>
      </p:sp>
    </p:spTree>
    <p:extLst>
      <p:ext uri="{BB962C8B-B14F-4D97-AF65-F5344CB8AC3E}">
        <p14:creationId xmlns:p14="http://schemas.microsoft.com/office/powerpoint/2010/main" val="2408130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76C60-C4D1-1C64-33D2-A524B9A0DE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2550530-DC56-3DDD-84BA-A6033060C4C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80C6B01-2E22-800D-FAAA-52A2F0CA2220}"/>
              </a:ext>
            </a:extLst>
          </p:cNvPr>
          <p:cNvSpPr>
            <a:spLocks noGrp="1"/>
          </p:cNvSpPr>
          <p:nvPr>
            <p:ph type="body" idx="1"/>
          </p:nvPr>
        </p:nvSpPr>
        <p:spPr/>
        <p:txBody>
          <a:bodyPr/>
          <a:lstStyle/>
          <a:p>
            <a:r>
              <a:rPr lang="nl-NL" b="0" i="1" dirty="0"/>
              <a:t>Welke opleidingen komen tevoorschijn? Klik op de opleidingen die je het leukst lijken. Bekijk wat er staat bij de opleiding en bekijk het filmpje van de opleiding.</a:t>
            </a:r>
          </a:p>
          <a:p>
            <a:endParaRPr lang="nl-NL" b="0" i="1" dirty="0"/>
          </a:p>
        </p:txBody>
      </p:sp>
      <p:sp>
        <p:nvSpPr>
          <p:cNvPr id="4" name="Tijdelijke aanduiding voor dianummer 3">
            <a:extLst>
              <a:ext uri="{FF2B5EF4-FFF2-40B4-BE49-F238E27FC236}">
                <a16:creationId xmlns:a16="http://schemas.microsoft.com/office/drawing/2014/main" id="{40C2211F-1C00-BA32-AFA8-ED54F562C21A}"/>
              </a:ext>
            </a:extLst>
          </p:cNvPr>
          <p:cNvSpPr>
            <a:spLocks noGrp="1"/>
          </p:cNvSpPr>
          <p:nvPr>
            <p:ph type="sldNum" sz="quarter" idx="5"/>
          </p:nvPr>
        </p:nvSpPr>
        <p:spPr/>
        <p:txBody>
          <a:bodyPr/>
          <a:lstStyle/>
          <a:p>
            <a:fld id="{DA854E0E-231C-4A49-B263-D125F8314FE3}" type="slidenum">
              <a:rPr lang="nl-NL" smtClean="0"/>
              <a:t>7</a:t>
            </a:fld>
            <a:endParaRPr lang="nl-NL"/>
          </a:p>
        </p:txBody>
      </p:sp>
    </p:spTree>
    <p:extLst>
      <p:ext uri="{BB962C8B-B14F-4D97-AF65-F5344CB8AC3E}">
        <p14:creationId xmlns:p14="http://schemas.microsoft.com/office/powerpoint/2010/main" val="3920864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Uitleg docent:</a:t>
            </a:r>
            <a:endParaRPr lang="nl-NL"/>
          </a:p>
          <a:p>
            <a:r>
              <a:rPr lang="nl-NL"/>
              <a:t>De leerlingen vullen op het werkblad in welke opleiding hen het leukst lijken en waarom. De werkbladen leveren de leerlingen in en krijgen ze weer terug tijdens de ouderavond.</a:t>
            </a:r>
          </a:p>
          <a:p>
            <a:endParaRPr lang="nl-NL"/>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8</a:t>
            </a:fld>
            <a:endParaRPr lang="nl-NL"/>
          </a:p>
        </p:txBody>
      </p:sp>
    </p:spTree>
    <p:extLst>
      <p:ext uri="{BB962C8B-B14F-4D97-AF65-F5344CB8AC3E}">
        <p14:creationId xmlns:p14="http://schemas.microsoft.com/office/powerpoint/2010/main" val="76005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12/5/2025</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35708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12/5/2025</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42289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12/5/2025</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27549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12/5/2025</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08448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12/5/2025</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39471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12/5/2025</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81151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12/5/2025</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795892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12/5/2025</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74705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12/5/2025</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86467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12/5/2025</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6613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12/5/2025</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63084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12/5/2025</a:t>
            </a:fld>
            <a:endParaRPr lang="en-US"/>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2810342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kiesmbo.nl/opleidingen"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192AB1A-1D37-AE7D-5E8F-B1D5F36C8A1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51B7C6B-C490-FE63-7AC6-3FA911E156C1}"/>
              </a:ext>
            </a:extLst>
          </p:cNvPr>
          <p:cNvSpPr>
            <a:spLocks noGrp="1"/>
          </p:cNvSpPr>
          <p:nvPr>
            <p:ph type="title"/>
          </p:nvPr>
        </p:nvSpPr>
        <p:spPr>
          <a:xfrm>
            <a:off x="609600" y="620"/>
            <a:ext cx="10972800" cy="1325563"/>
          </a:xfrm>
        </p:spPr>
        <p:txBody>
          <a:bodyPr>
            <a:normAutofit/>
          </a:bodyPr>
          <a:lstStyle/>
          <a:p>
            <a:r>
              <a:rPr lang="nl-NL" sz="3200" b="1">
                <a:latin typeface="Avenir Next LT Pro"/>
              </a:rPr>
              <a:t>Tips voor de docent bij het uitvoeren van deze les:</a:t>
            </a:r>
          </a:p>
        </p:txBody>
      </p:sp>
      <p:sp>
        <p:nvSpPr>
          <p:cNvPr id="3" name="Tijdelijke aanduiding voor inhoud 2">
            <a:extLst>
              <a:ext uri="{FF2B5EF4-FFF2-40B4-BE49-F238E27FC236}">
                <a16:creationId xmlns:a16="http://schemas.microsoft.com/office/drawing/2014/main" id="{5E30E1FD-A4DE-0FB5-B364-EB4DC89D9C40}"/>
              </a:ext>
            </a:extLst>
          </p:cNvPr>
          <p:cNvSpPr>
            <a:spLocks noGrp="1"/>
          </p:cNvSpPr>
          <p:nvPr>
            <p:ph idx="1"/>
          </p:nvPr>
        </p:nvSpPr>
        <p:spPr>
          <a:xfrm>
            <a:off x="128789" y="1719157"/>
            <a:ext cx="12192000" cy="4756938"/>
          </a:xfrm>
        </p:spPr>
        <p:txBody>
          <a:bodyPr vert="horz" lIns="91440" tIns="45720" rIns="91440" bIns="45720" rtlCol="0" anchor="t">
            <a:normAutofit/>
          </a:bodyPr>
          <a:lstStyle/>
          <a:p>
            <a:pPr marL="342900" indent="-342900">
              <a:buFont typeface="Arial" panose="020B0604020202020204" pitchFamily="34" charset="0"/>
              <a:buChar char="•"/>
            </a:pPr>
            <a:r>
              <a:rPr lang="nl-NL" sz="2400" dirty="0"/>
              <a:t>Lees de </a:t>
            </a:r>
            <a:r>
              <a:rPr lang="nl-NL" sz="2400" b="1" dirty="0"/>
              <a:t>notities</a:t>
            </a:r>
            <a:r>
              <a:rPr lang="nl-NL" sz="2400" dirty="0"/>
              <a:t> onder de sheets voor uitleg en suggesties.</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Voordat de klas met de inhoud van de les aan de slag gaat is er een sheet met </a:t>
            </a:r>
            <a:r>
              <a:rPr lang="nl-NL" sz="2400" b="1" dirty="0"/>
              <a:t>moeilijke woorden</a:t>
            </a:r>
            <a:r>
              <a:rPr lang="nl-NL" sz="2400" dirty="0"/>
              <a:t>. Vul deze woordenlijst aan, passend bij het niveau van de klas. </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In sommige opdrachten wordt gesproken over </a:t>
            </a:r>
            <a:r>
              <a:rPr lang="nl-NL" sz="2400" b="1" dirty="0"/>
              <a:t>ouders/ verzorgers</a:t>
            </a:r>
            <a:r>
              <a:rPr lang="nl-NL" sz="2400" dirty="0"/>
              <a:t>. Voor </a:t>
            </a:r>
            <a:r>
              <a:rPr lang="nl-NL" sz="2400" b="1" dirty="0"/>
              <a:t>AMV-</a:t>
            </a:r>
            <a:r>
              <a:rPr lang="nl-NL" sz="2400" b="1" dirty="0" err="1"/>
              <a:t>ers</a:t>
            </a:r>
            <a:r>
              <a:rPr lang="nl-NL" sz="2400" dirty="0"/>
              <a:t> is deze benaming vaak niet passend en confronterend. In dat geval kan je ouders/ verzorgers vervangen door bijvoorbeeld </a:t>
            </a:r>
            <a:r>
              <a:rPr lang="nl-NL" sz="2400" b="1" dirty="0"/>
              <a:t>'goede bekende’</a:t>
            </a:r>
            <a:r>
              <a:rPr lang="nl-NL" sz="2400" dirty="0"/>
              <a:t>.</a:t>
            </a:r>
            <a:r>
              <a:rPr lang="nl-NL" sz="2400" b="1" dirty="0"/>
              <a:t> </a:t>
            </a:r>
            <a:endParaRPr lang="nl-NL" dirty="0"/>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pic>
        <p:nvPicPr>
          <p:cNvPr id="4" name="Afbeelding 3">
            <a:extLst>
              <a:ext uri="{FF2B5EF4-FFF2-40B4-BE49-F238E27FC236}">
                <a16:creationId xmlns:a16="http://schemas.microsoft.com/office/drawing/2014/main" id="{D82CB673-6B6E-3DB7-DD91-5204B92578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75708"/>
            <a:ext cx="1473427" cy="1049016"/>
          </a:xfrm>
          <a:prstGeom prst="rect">
            <a:avLst/>
          </a:prstGeom>
        </p:spPr>
      </p:pic>
    </p:spTree>
    <p:extLst>
      <p:ext uri="{BB962C8B-B14F-4D97-AF65-F5344CB8AC3E}">
        <p14:creationId xmlns:p14="http://schemas.microsoft.com/office/powerpoint/2010/main" val="3654059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4902313" y="0"/>
            <a:ext cx="6311787" cy="1325563"/>
          </a:xfrm>
        </p:spPr>
        <p:txBody>
          <a:bodyPr/>
          <a:lstStyle/>
          <a:p>
            <a:r>
              <a:rPr lang="nl-NL">
                <a:latin typeface="+mn-lt"/>
              </a:rPr>
              <a:t>Vervolg </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3537006" y="4609590"/>
            <a:ext cx="9042400" cy="4496819"/>
          </a:xfrm>
        </p:spPr>
        <p:txBody>
          <a:bodyPr>
            <a:normAutofit/>
          </a:bodyPr>
          <a:lstStyle/>
          <a:p>
            <a:r>
              <a:rPr lang="nl-NL" sz="2400">
                <a:effectLst/>
                <a:ea typeface="Quattrocento Sans" panose="020B0502050000020003" pitchFamily="34" charset="0"/>
                <a:cs typeface="Quattrocento Sans" panose="020B0502050000020003" pitchFamily="34" charset="0"/>
              </a:rPr>
              <a:t>Tijdens de ouderavond ga je samen met jouw ouders in gesprek over jouw top 3 en onderzoeken wat de kans is op werk. </a:t>
            </a:r>
            <a:endParaRPr lang="nl-NL" sz="2400"/>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1026" name="Picture 2" descr="Didactief | Ouders en de keuze voor VO">
            <a:extLst>
              <a:ext uri="{FF2B5EF4-FFF2-40B4-BE49-F238E27FC236}">
                <a16:creationId xmlns:a16="http://schemas.microsoft.com/office/drawing/2014/main" id="{41FF7280-BAC5-627C-2A19-9CD606528E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17402"/>
            <a:ext cx="4382814" cy="4382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301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8B9DA9B-1DBC-42C5-BFBC-E0C86E5C9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3" name="Rectangle 52">
            <a:extLst>
              <a:ext uri="{FF2B5EF4-FFF2-40B4-BE49-F238E27FC236}">
                <a16:creationId xmlns:a16="http://schemas.microsoft.com/office/drawing/2014/main" id="{8989E1E2-22C8-4964-9AA7-DA5BECE28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FE6DE3BE-0824-453C-9D8B-6272A7DBD3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3449100"/>
            <a:chOff x="0" y="0"/>
            <a:chExt cx="12188952" cy="3449100"/>
          </a:xfrm>
        </p:grpSpPr>
        <p:sp>
          <p:nvSpPr>
            <p:cNvPr id="56" name="Freeform: Shape 55">
              <a:extLst>
                <a:ext uri="{FF2B5EF4-FFF2-40B4-BE49-F238E27FC236}">
                  <a16:creationId xmlns:a16="http://schemas.microsoft.com/office/drawing/2014/main" id="{C6D05D73-D9BE-41AA-AA77-0A0A3EB9A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3824578" cy="3449100"/>
            </a:xfrm>
            <a:custGeom>
              <a:avLst/>
              <a:gdLst>
                <a:gd name="connsiteX0" fmla="*/ 2864224 w 4608036"/>
                <a:gd name="connsiteY0" fmla="*/ 3013465 h 4155642"/>
                <a:gd name="connsiteX1" fmla="*/ 3193644 w 4608036"/>
                <a:gd name="connsiteY1" fmla="*/ 3342885 h 4155642"/>
                <a:gd name="connsiteX2" fmla="*/ 2864224 w 4608036"/>
                <a:gd name="connsiteY2" fmla="*/ 3672305 h 4155642"/>
                <a:gd name="connsiteX3" fmla="*/ 2534804 w 4608036"/>
                <a:gd name="connsiteY3" fmla="*/ 3342885 h 4155642"/>
                <a:gd name="connsiteX4" fmla="*/ 2864224 w 4608036"/>
                <a:gd name="connsiteY4" fmla="*/ 3013465 h 4155642"/>
                <a:gd name="connsiteX5" fmla="*/ 4137192 w 4608036"/>
                <a:gd name="connsiteY5" fmla="*/ 1067730 h 4155642"/>
                <a:gd name="connsiteX6" fmla="*/ 4608036 w 4608036"/>
                <a:gd name="connsiteY6" fmla="*/ 1538574 h 4155642"/>
                <a:gd name="connsiteX7" fmla="*/ 4137192 w 4608036"/>
                <a:gd name="connsiteY7" fmla="*/ 2009418 h 4155642"/>
                <a:gd name="connsiteX8" fmla="*/ 3666348 w 4608036"/>
                <a:gd name="connsiteY8" fmla="*/ 1538574 h 4155642"/>
                <a:gd name="connsiteX9" fmla="*/ 4137192 w 4608036"/>
                <a:gd name="connsiteY9" fmla="*/ 1067730 h 4155642"/>
                <a:gd name="connsiteX10" fmla="*/ 0 w 4608036"/>
                <a:gd name="connsiteY10" fmla="*/ 0 h 4155642"/>
                <a:gd name="connsiteX11" fmla="*/ 3795833 w 4608036"/>
                <a:gd name="connsiteY11" fmla="*/ 0 h 4155642"/>
                <a:gd name="connsiteX12" fmla="*/ 3841595 w 4608036"/>
                <a:gd name="connsiteY12" fmla="*/ 73186 h 4155642"/>
                <a:gd name="connsiteX13" fmla="*/ 3934738 w 4608036"/>
                <a:gd name="connsiteY13" fmla="*/ 385943 h 4155642"/>
                <a:gd name="connsiteX14" fmla="*/ 3463544 w 4608036"/>
                <a:gd name="connsiteY14" fmla="*/ 1479388 h 4155642"/>
                <a:gd name="connsiteX15" fmla="*/ 3697976 w 4608036"/>
                <a:gd name="connsiteY15" fmla="*/ 2152566 h 4155642"/>
                <a:gd name="connsiteX16" fmla="*/ 4453203 w 4608036"/>
                <a:gd name="connsiteY16" fmla="*/ 2717907 h 4155642"/>
                <a:gd name="connsiteX17" fmla="*/ 4496628 w 4608036"/>
                <a:gd name="connsiteY17" fmla="*/ 3226246 h 4155642"/>
                <a:gd name="connsiteX18" fmla="*/ 4496096 w 4608036"/>
                <a:gd name="connsiteY18" fmla="*/ 3225957 h 4155642"/>
                <a:gd name="connsiteX19" fmla="*/ 4451007 w 4608036"/>
                <a:gd name="connsiteY19" fmla="*/ 3316076 h 4155642"/>
                <a:gd name="connsiteX20" fmla="*/ 3823709 w 4608036"/>
                <a:gd name="connsiteY20" fmla="*/ 3546693 h 4155642"/>
                <a:gd name="connsiteX21" fmla="*/ 3248158 w 4608036"/>
                <a:gd name="connsiteY21" fmla="*/ 2922031 h 4155642"/>
                <a:gd name="connsiteX22" fmla="*/ 2530174 w 4608036"/>
                <a:gd name="connsiteY22" fmla="*/ 2860271 h 4155642"/>
                <a:gd name="connsiteX23" fmla="*/ 2016602 w 4608036"/>
                <a:gd name="connsiteY23" fmla="*/ 4003023 h 4155642"/>
                <a:gd name="connsiteX24" fmla="*/ 1217280 w 4608036"/>
                <a:gd name="connsiteY24" fmla="*/ 4085330 h 4155642"/>
                <a:gd name="connsiteX25" fmla="*/ 610283 w 4608036"/>
                <a:gd name="connsiteY25" fmla="*/ 3347934 h 4155642"/>
                <a:gd name="connsiteX26" fmla="*/ 64778 w 4608036"/>
                <a:gd name="connsiteY26" fmla="*/ 3424177 h 4155642"/>
                <a:gd name="connsiteX27" fmla="*/ 0 w 4608036"/>
                <a:gd name="connsiteY27" fmla="*/ 3439842 h 415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08036" h="4155642">
                  <a:moveTo>
                    <a:pt x="2864224" y="3013465"/>
                  </a:moveTo>
                  <a:cubicBezTo>
                    <a:pt x="3046158" y="3013465"/>
                    <a:pt x="3193644" y="3160951"/>
                    <a:pt x="3193644" y="3342885"/>
                  </a:cubicBezTo>
                  <a:cubicBezTo>
                    <a:pt x="3193644" y="3524819"/>
                    <a:pt x="3046158" y="3672305"/>
                    <a:pt x="2864224" y="3672305"/>
                  </a:cubicBezTo>
                  <a:cubicBezTo>
                    <a:pt x="2682290" y="3672305"/>
                    <a:pt x="2534804" y="3524819"/>
                    <a:pt x="2534804" y="3342885"/>
                  </a:cubicBezTo>
                  <a:cubicBezTo>
                    <a:pt x="2534804" y="3160951"/>
                    <a:pt x="2682290" y="3013465"/>
                    <a:pt x="2864224" y="3013465"/>
                  </a:cubicBezTo>
                  <a:close/>
                  <a:moveTo>
                    <a:pt x="4137192" y="1067730"/>
                  </a:moveTo>
                  <a:cubicBezTo>
                    <a:pt x="4397232" y="1067730"/>
                    <a:pt x="4608036" y="1278534"/>
                    <a:pt x="4608036" y="1538574"/>
                  </a:cubicBezTo>
                  <a:cubicBezTo>
                    <a:pt x="4608036" y="1798614"/>
                    <a:pt x="4397232" y="2009418"/>
                    <a:pt x="4137192" y="2009418"/>
                  </a:cubicBezTo>
                  <a:cubicBezTo>
                    <a:pt x="3877152" y="2009418"/>
                    <a:pt x="3666348" y="1798614"/>
                    <a:pt x="3666348" y="1538574"/>
                  </a:cubicBezTo>
                  <a:cubicBezTo>
                    <a:pt x="3666348" y="1278534"/>
                    <a:pt x="3877152" y="1067730"/>
                    <a:pt x="4137192" y="1067730"/>
                  </a:cubicBezTo>
                  <a:close/>
                  <a:moveTo>
                    <a:pt x="0" y="0"/>
                  </a:moveTo>
                  <a:lnTo>
                    <a:pt x="3795833" y="0"/>
                  </a:lnTo>
                  <a:lnTo>
                    <a:pt x="3841595" y="73186"/>
                  </a:lnTo>
                  <a:cubicBezTo>
                    <a:pt x="3894967" y="172063"/>
                    <a:pt x="3928651" y="280143"/>
                    <a:pt x="3934738" y="385943"/>
                  </a:cubicBezTo>
                  <a:cubicBezTo>
                    <a:pt x="3960418" y="832278"/>
                    <a:pt x="3478459" y="955056"/>
                    <a:pt x="3463544" y="1479388"/>
                  </a:cubicBezTo>
                  <a:cubicBezTo>
                    <a:pt x="3453054" y="1845938"/>
                    <a:pt x="3679069" y="2129671"/>
                    <a:pt x="3697976" y="2152566"/>
                  </a:cubicBezTo>
                  <a:cubicBezTo>
                    <a:pt x="3965589" y="2479019"/>
                    <a:pt x="4316509" y="2388300"/>
                    <a:pt x="4453203" y="2717907"/>
                  </a:cubicBezTo>
                  <a:cubicBezTo>
                    <a:pt x="4482150" y="2787623"/>
                    <a:pt x="4575626" y="3013102"/>
                    <a:pt x="4496628" y="3226246"/>
                  </a:cubicBezTo>
                  <a:lnTo>
                    <a:pt x="4496096" y="3225957"/>
                  </a:lnTo>
                  <a:cubicBezTo>
                    <a:pt x="4484372" y="3257587"/>
                    <a:pt x="4469256" y="3287777"/>
                    <a:pt x="4451007" y="3316076"/>
                  </a:cubicBezTo>
                  <a:cubicBezTo>
                    <a:pt x="4320132" y="3518667"/>
                    <a:pt x="4035532" y="3615706"/>
                    <a:pt x="3823709" y="3546693"/>
                  </a:cubicBezTo>
                  <a:cubicBezTo>
                    <a:pt x="3538592" y="3453712"/>
                    <a:pt x="3591223" y="3127434"/>
                    <a:pt x="3248158" y="2922031"/>
                  </a:cubicBezTo>
                  <a:cubicBezTo>
                    <a:pt x="3067991" y="2814166"/>
                    <a:pt x="2749462" y="2730532"/>
                    <a:pt x="2530174" y="2860271"/>
                  </a:cubicBezTo>
                  <a:cubicBezTo>
                    <a:pt x="2163165" y="3077424"/>
                    <a:pt x="2417778" y="3690971"/>
                    <a:pt x="2016602" y="4003023"/>
                  </a:cubicBezTo>
                  <a:cubicBezTo>
                    <a:pt x="1798688" y="4172165"/>
                    <a:pt x="1453297" y="4202389"/>
                    <a:pt x="1217280" y="4085330"/>
                  </a:cubicBezTo>
                  <a:cubicBezTo>
                    <a:pt x="855483" y="3905582"/>
                    <a:pt x="940040" y="3474447"/>
                    <a:pt x="610283" y="3347934"/>
                  </a:cubicBezTo>
                  <a:cubicBezTo>
                    <a:pt x="439259" y="3282322"/>
                    <a:pt x="269119" y="3365698"/>
                    <a:pt x="64778" y="3424177"/>
                  </a:cubicBezTo>
                  <a:lnTo>
                    <a:pt x="0" y="34398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57" name="Freeform: Shape 56">
              <a:extLst>
                <a:ext uri="{FF2B5EF4-FFF2-40B4-BE49-F238E27FC236}">
                  <a16:creationId xmlns:a16="http://schemas.microsoft.com/office/drawing/2014/main" id="{AD03098B-9C5B-42CF-8CB5-49E411EAC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16074" y="0"/>
              <a:ext cx="5122410" cy="2483032"/>
            </a:xfrm>
            <a:custGeom>
              <a:avLst/>
              <a:gdLst>
                <a:gd name="connsiteX0" fmla="*/ 2376185 w 6680315"/>
                <a:gd name="connsiteY0" fmla="*/ 2274739 h 3133080"/>
                <a:gd name="connsiteX1" fmla="*/ 2621677 w 6680315"/>
                <a:gd name="connsiteY1" fmla="*/ 2520231 h 3133080"/>
                <a:gd name="connsiteX2" fmla="*/ 2376185 w 6680315"/>
                <a:gd name="connsiteY2" fmla="*/ 2765723 h 3133080"/>
                <a:gd name="connsiteX3" fmla="*/ 2130693 w 6680315"/>
                <a:gd name="connsiteY3" fmla="*/ 2520231 h 3133080"/>
                <a:gd name="connsiteX4" fmla="*/ 2376185 w 6680315"/>
                <a:gd name="connsiteY4" fmla="*/ 2274739 h 3133080"/>
                <a:gd name="connsiteX5" fmla="*/ 915559 w 6680315"/>
                <a:gd name="connsiteY5" fmla="*/ 0 h 3133080"/>
                <a:gd name="connsiteX6" fmla="*/ 6269857 w 6680315"/>
                <a:gd name="connsiteY6" fmla="*/ 0 h 3133080"/>
                <a:gd name="connsiteX7" fmla="*/ 6333461 w 6680315"/>
                <a:gd name="connsiteY7" fmla="*/ 55051 h 3133080"/>
                <a:gd name="connsiteX8" fmla="*/ 6627820 w 6680315"/>
                <a:gd name="connsiteY8" fmla="*/ 535633 h 3133080"/>
                <a:gd name="connsiteX9" fmla="*/ 5916976 w 6680315"/>
                <a:gd name="connsiteY9" fmla="*/ 1967923 h 3133080"/>
                <a:gd name="connsiteX10" fmla="*/ 5656632 w 6680315"/>
                <a:gd name="connsiteY10" fmla="*/ 2028995 h 3133080"/>
                <a:gd name="connsiteX11" fmla="*/ 5657201 w 6680315"/>
                <a:gd name="connsiteY11" fmla="*/ 2029343 h 3133080"/>
                <a:gd name="connsiteX12" fmla="*/ 4819410 w 6680315"/>
                <a:gd name="connsiteY12" fmla="*/ 2573019 h 3133080"/>
                <a:gd name="connsiteX13" fmla="*/ 4152315 w 6680315"/>
                <a:gd name="connsiteY13" fmla="*/ 3087290 h 3133080"/>
                <a:gd name="connsiteX14" fmla="*/ 2764377 w 6680315"/>
                <a:gd name="connsiteY14" fmla="*/ 2425642 h 3133080"/>
                <a:gd name="connsiteX15" fmla="*/ 2750517 w 6680315"/>
                <a:gd name="connsiteY15" fmla="*/ 2391089 h 3133080"/>
                <a:gd name="connsiteX16" fmla="*/ 2240374 w 6680315"/>
                <a:gd name="connsiteY16" fmla="*/ 2149627 h 3133080"/>
                <a:gd name="connsiteX17" fmla="*/ 2225364 w 6680315"/>
                <a:gd name="connsiteY17" fmla="*/ 2154748 h 3133080"/>
                <a:gd name="connsiteX18" fmla="*/ 1325912 w 6680315"/>
                <a:gd name="connsiteY18" fmla="*/ 2089711 h 3133080"/>
                <a:gd name="connsiteX19" fmla="*/ 824187 w 6680315"/>
                <a:gd name="connsiteY19" fmla="*/ 535061 h 3133080"/>
                <a:gd name="connsiteX20" fmla="*/ 919100 w 6680315"/>
                <a:gd name="connsiteY20" fmla="*/ 16532 h 3133080"/>
                <a:gd name="connsiteX21" fmla="*/ 0 w 6680315"/>
                <a:gd name="connsiteY21" fmla="*/ 0 h 3133080"/>
                <a:gd name="connsiteX22" fmla="*/ 759926 w 6680315"/>
                <a:gd name="connsiteY22" fmla="*/ 0 h 3133080"/>
                <a:gd name="connsiteX23" fmla="*/ 379963 w 6680315"/>
                <a:gd name="connsiteY23" fmla="*/ 379963 h 3133080"/>
                <a:gd name="connsiteX24" fmla="*/ 0 w 6680315"/>
                <a:gd name="connsiteY24" fmla="*/ 0 h 313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80315" h="3133080">
                  <a:moveTo>
                    <a:pt x="2376185" y="2274739"/>
                  </a:moveTo>
                  <a:cubicBezTo>
                    <a:pt x="2511766" y="2274739"/>
                    <a:pt x="2621677" y="2384650"/>
                    <a:pt x="2621677" y="2520231"/>
                  </a:cubicBezTo>
                  <a:cubicBezTo>
                    <a:pt x="2621677" y="2655812"/>
                    <a:pt x="2511766" y="2765723"/>
                    <a:pt x="2376185" y="2765723"/>
                  </a:cubicBezTo>
                  <a:cubicBezTo>
                    <a:pt x="2240604" y="2765723"/>
                    <a:pt x="2130693" y="2655812"/>
                    <a:pt x="2130693" y="2520231"/>
                  </a:cubicBezTo>
                  <a:cubicBezTo>
                    <a:pt x="2130693" y="2384650"/>
                    <a:pt x="2240604" y="2274739"/>
                    <a:pt x="2376185" y="2274739"/>
                  </a:cubicBezTo>
                  <a:close/>
                  <a:moveTo>
                    <a:pt x="915559" y="0"/>
                  </a:moveTo>
                  <a:lnTo>
                    <a:pt x="6269857" y="0"/>
                  </a:lnTo>
                  <a:lnTo>
                    <a:pt x="6333461" y="55051"/>
                  </a:lnTo>
                  <a:cubicBezTo>
                    <a:pt x="6467804" y="186497"/>
                    <a:pt x="6570056" y="350740"/>
                    <a:pt x="6627820" y="535633"/>
                  </a:cubicBezTo>
                  <a:cubicBezTo>
                    <a:pt x="6812129" y="1122863"/>
                    <a:pt x="6495949" y="1759672"/>
                    <a:pt x="5916976" y="1967923"/>
                  </a:cubicBezTo>
                  <a:cubicBezTo>
                    <a:pt x="5832813" y="1998168"/>
                    <a:pt x="5745467" y="2018689"/>
                    <a:pt x="5656632" y="2028995"/>
                  </a:cubicBezTo>
                  <a:lnTo>
                    <a:pt x="5657201" y="2029343"/>
                  </a:lnTo>
                  <a:cubicBezTo>
                    <a:pt x="5308450" y="2070037"/>
                    <a:pt x="4998668" y="2271133"/>
                    <a:pt x="4819410" y="2573019"/>
                  </a:cubicBezTo>
                  <a:cubicBezTo>
                    <a:pt x="4670050" y="2822633"/>
                    <a:pt x="4431704" y="3006386"/>
                    <a:pt x="4152315" y="3087290"/>
                  </a:cubicBezTo>
                  <a:cubicBezTo>
                    <a:pt x="3592036" y="3250782"/>
                    <a:pt x="2989950" y="2964019"/>
                    <a:pt x="2764377" y="2425642"/>
                  </a:cubicBezTo>
                  <a:cubicBezTo>
                    <a:pt x="2759551" y="2414135"/>
                    <a:pt x="2754885" y="2402573"/>
                    <a:pt x="2750517" y="2391089"/>
                  </a:cubicBezTo>
                  <a:cubicBezTo>
                    <a:pt x="2672611" y="2187301"/>
                    <a:pt x="2445841" y="2076373"/>
                    <a:pt x="2240374" y="2149627"/>
                  </a:cubicBezTo>
                  <a:cubicBezTo>
                    <a:pt x="2235371" y="2151333"/>
                    <a:pt x="2230368" y="2153040"/>
                    <a:pt x="2225364" y="2154748"/>
                  </a:cubicBezTo>
                  <a:cubicBezTo>
                    <a:pt x="1929107" y="2255822"/>
                    <a:pt x="1604512" y="2232327"/>
                    <a:pt x="1325912" y="2089711"/>
                  </a:cubicBezTo>
                  <a:cubicBezTo>
                    <a:pt x="758058" y="1798925"/>
                    <a:pt x="533439" y="1102920"/>
                    <a:pt x="824187" y="535061"/>
                  </a:cubicBezTo>
                  <a:cubicBezTo>
                    <a:pt x="906824" y="374161"/>
                    <a:pt x="939105" y="193647"/>
                    <a:pt x="919100" y="16532"/>
                  </a:cubicBezTo>
                  <a:close/>
                  <a:moveTo>
                    <a:pt x="0" y="0"/>
                  </a:moveTo>
                  <a:lnTo>
                    <a:pt x="759926" y="0"/>
                  </a:lnTo>
                  <a:cubicBezTo>
                    <a:pt x="759926" y="209848"/>
                    <a:pt x="589811" y="379963"/>
                    <a:pt x="379963" y="379963"/>
                  </a:cubicBezTo>
                  <a:cubicBezTo>
                    <a:pt x="170115" y="379963"/>
                    <a:pt x="0" y="209848"/>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58" name="Freeform: Shape 57">
              <a:extLst>
                <a:ext uri="{FF2B5EF4-FFF2-40B4-BE49-F238E27FC236}">
                  <a16:creationId xmlns:a16="http://schemas.microsoft.com/office/drawing/2014/main" id="{A5CF38C4-9FB0-4734-B1A8-B11D5B7B6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13412" y="0"/>
              <a:ext cx="3275540" cy="3193212"/>
            </a:xfrm>
            <a:custGeom>
              <a:avLst/>
              <a:gdLst>
                <a:gd name="connsiteX0" fmla="*/ 356965 w 4755826"/>
                <a:gd name="connsiteY0" fmla="*/ 1510747 h 4636292"/>
                <a:gd name="connsiteX1" fmla="*/ 633073 w 4755826"/>
                <a:gd name="connsiteY1" fmla="*/ 1786855 h 4636292"/>
                <a:gd name="connsiteX2" fmla="*/ 356965 w 4755826"/>
                <a:gd name="connsiteY2" fmla="*/ 2062963 h 4636292"/>
                <a:gd name="connsiteX3" fmla="*/ 80857 w 4755826"/>
                <a:gd name="connsiteY3" fmla="*/ 1786855 h 4636292"/>
                <a:gd name="connsiteX4" fmla="*/ 356965 w 4755826"/>
                <a:gd name="connsiteY4" fmla="*/ 1510747 h 4636292"/>
                <a:gd name="connsiteX5" fmla="*/ 596573 w 4755826"/>
                <a:gd name="connsiteY5" fmla="*/ 0 h 4636292"/>
                <a:gd name="connsiteX6" fmla="*/ 4755826 w 4755826"/>
                <a:gd name="connsiteY6" fmla="*/ 0 h 4636292"/>
                <a:gd name="connsiteX7" fmla="*/ 4755826 w 4755826"/>
                <a:gd name="connsiteY7" fmla="*/ 3811763 h 4636292"/>
                <a:gd name="connsiteX8" fmla="*/ 4741436 w 4755826"/>
                <a:gd name="connsiteY8" fmla="*/ 3805391 h 4636292"/>
                <a:gd name="connsiteX9" fmla="*/ 4472311 w 4755826"/>
                <a:gd name="connsiteY9" fmla="*/ 3792619 h 4636292"/>
                <a:gd name="connsiteX10" fmla="*/ 3645297 w 4755826"/>
                <a:gd name="connsiteY10" fmla="*/ 4545251 h 4636292"/>
                <a:gd name="connsiteX11" fmla="*/ 2743181 w 4755826"/>
                <a:gd name="connsiteY11" fmla="*/ 4497419 h 4636292"/>
                <a:gd name="connsiteX12" fmla="*/ 2044123 w 4755826"/>
                <a:gd name="connsiteY12" fmla="*/ 3902154 h 4636292"/>
                <a:gd name="connsiteX13" fmla="*/ 443230 w 4755826"/>
                <a:gd name="connsiteY13" fmla="*/ 4052449 h 4636292"/>
                <a:gd name="connsiteX14" fmla="*/ 4237 w 4755826"/>
                <a:gd name="connsiteY14" fmla="*/ 3104110 h 4636292"/>
                <a:gd name="connsiteX15" fmla="*/ 809700 w 4755826"/>
                <a:gd name="connsiteY15" fmla="*/ 1782672 h 4636292"/>
                <a:gd name="connsiteX16" fmla="*/ 71276 w 4755826"/>
                <a:gd name="connsiteY16" fmla="*/ 805894 h 4636292"/>
                <a:gd name="connsiteX17" fmla="*/ 596555 w 4755826"/>
                <a:gd name="connsiteY17" fmla="*/ 56 h 463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55826" h="4636292">
                  <a:moveTo>
                    <a:pt x="356965" y="1510747"/>
                  </a:moveTo>
                  <a:cubicBezTo>
                    <a:pt x="509455" y="1510747"/>
                    <a:pt x="633073" y="1634365"/>
                    <a:pt x="633073" y="1786855"/>
                  </a:cubicBezTo>
                  <a:cubicBezTo>
                    <a:pt x="633073" y="1939345"/>
                    <a:pt x="509455" y="2062963"/>
                    <a:pt x="356965" y="2062963"/>
                  </a:cubicBezTo>
                  <a:cubicBezTo>
                    <a:pt x="204475" y="2062963"/>
                    <a:pt x="80857" y="1939345"/>
                    <a:pt x="80857" y="1786855"/>
                  </a:cubicBezTo>
                  <a:cubicBezTo>
                    <a:pt x="80857" y="1634365"/>
                    <a:pt x="204475" y="1510747"/>
                    <a:pt x="356965" y="1510747"/>
                  </a:cubicBezTo>
                  <a:close/>
                  <a:moveTo>
                    <a:pt x="596573" y="0"/>
                  </a:moveTo>
                  <a:lnTo>
                    <a:pt x="4755826" y="0"/>
                  </a:lnTo>
                  <a:lnTo>
                    <a:pt x="4755826" y="3811763"/>
                  </a:lnTo>
                  <a:lnTo>
                    <a:pt x="4741436" y="3805391"/>
                  </a:lnTo>
                  <a:cubicBezTo>
                    <a:pt x="4658853" y="3777264"/>
                    <a:pt x="4571441" y="3767265"/>
                    <a:pt x="4472311" y="3792619"/>
                  </a:cubicBezTo>
                  <a:cubicBezTo>
                    <a:pt x="4143272" y="3876780"/>
                    <a:pt x="4072005" y="4319983"/>
                    <a:pt x="3645297" y="4545251"/>
                  </a:cubicBezTo>
                  <a:cubicBezTo>
                    <a:pt x="3326314" y="4713713"/>
                    <a:pt x="3049499" y="4619025"/>
                    <a:pt x="2743181" y="4497419"/>
                  </a:cubicBezTo>
                  <a:cubicBezTo>
                    <a:pt x="2329337" y="4332934"/>
                    <a:pt x="2392121" y="4055114"/>
                    <a:pt x="2044123" y="3902154"/>
                  </a:cubicBezTo>
                  <a:cubicBezTo>
                    <a:pt x="1449035" y="3640479"/>
                    <a:pt x="945081" y="4309626"/>
                    <a:pt x="443230" y="4052449"/>
                  </a:cubicBezTo>
                  <a:cubicBezTo>
                    <a:pt x="133616" y="3893621"/>
                    <a:pt x="-28889" y="3449683"/>
                    <a:pt x="4237" y="3104110"/>
                  </a:cubicBezTo>
                  <a:cubicBezTo>
                    <a:pt x="68675" y="2433787"/>
                    <a:pt x="853966" y="2271030"/>
                    <a:pt x="809700" y="1782672"/>
                  </a:cubicBezTo>
                  <a:cubicBezTo>
                    <a:pt x="768799" y="1331417"/>
                    <a:pt x="77721" y="1250460"/>
                    <a:pt x="71276" y="805894"/>
                  </a:cubicBezTo>
                  <a:cubicBezTo>
                    <a:pt x="66307" y="459384"/>
                    <a:pt x="480827" y="267363"/>
                    <a:pt x="596555"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pSp>
      <p:sp>
        <p:nvSpPr>
          <p:cNvPr id="2" name="Titel 1">
            <a:extLst>
              <a:ext uri="{FF2B5EF4-FFF2-40B4-BE49-F238E27FC236}">
                <a16:creationId xmlns:a16="http://schemas.microsoft.com/office/drawing/2014/main" id="{A10AC35B-3168-AAFC-89D3-368AD368411E}"/>
              </a:ext>
            </a:extLst>
          </p:cNvPr>
          <p:cNvSpPr>
            <a:spLocks noGrp="1"/>
          </p:cNvSpPr>
          <p:nvPr>
            <p:ph type="ctrTitle"/>
          </p:nvPr>
        </p:nvSpPr>
        <p:spPr>
          <a:xfrm>
            <a:off x="609601" y="3314203"/>
            <a:ext cx="6125154" cy="2800349"/>
          </a:xfrm>
        </p:spPr>
        <p:txBody>
          <a:bodyPr anchor="ctr">
            <a:normAutofit/>
          </a:bodyPr>
          <a:lstStyle/>
          <a:p>
            <a:r>
              <a:rPr lang="nl-NL" sz="4400" b="1">
                <a:latin typeface="+mn-lt"/>
                <a:cs typeface="Arial"/>
              </a:rPr>
              <a:t>Kansrijke opleidingen en beroepen</a:t>
            </a:r>
          </a:p>
        </p:txBody>
      </p:sp>
      <p:sp>
        <p:nvSpPr>
          <p:cNvPr id="3" name="Ondertitel 2">
            <a:extLst>
              <a:ext uri="{FF2B5EF4-FFF2-40B4-BE49-F238E27FC236}">
                <a16:creationId xmlns:a16="http://schemas.microsoft.com/office/drawing/2014/main" id="{9B80B276-B8AE-3EF9-1802-B43A5AC70E3F}"/>
              </a:ext>
            </a:extLst>
          </p:cNvPr>
          <p:cNvSpPr>
            <a:spLocks noGrp="1"/>
          </p:cNvSpPr>
          <p:nvPr>
            <p:ph type="subTitle" idx="1"/>
          </p:nvPr>
        </p:nvSpPr>
        <p:spPr>
          <a:xfrm>
            <a:off x="7156174" y="3314203"/>
            <a:ext cx="4426225" cy="2800349"/>
          </a:xfrm>
        </p:spPr>
        <p:txBody>
          <a:bodyPr anchor="ctr">
            <a:normAutofit/>
          </a:bodyPr>
          <a:lstStyle/>
          <a:p>
            <a:r>
              <a:rPr lang="nl-NL" sz="2800" b="1"/>
              <a:t>“Jouw top 3 opleidingen”</a:t>
            </a:r>
          </a:p>
        </p:txBody>
      </p:sp>
      <p:pic>
        <p:nvPicPr>
          <p:cNvPr id="27" name="Afbeelding 26" descr="Afbeelding met clipart, tekening, Graphics, illustratie&#10;&#10;Automatisch gegenereerde beschrijving">
            <a:extLst>
              <a:ext uri="{FF2B5EF4-FFF2-40B4-BE49-F238E27FC236}">
                <a16:creationId xmlns:a16="http://schemas.microsoft.com/office/drawing/2014/main" id="{88ABD777-7284-FAFB-52BF-AB16E45EA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04" y="208427"/>
            <a:ext cx="2123393" cy="2241048"/>
          </a:xfrm>
          <a:prstGeom prst="rect">
            <a:avLst/>
          </a:prstGeom>
        </p:spPr>
      </p:pic>
      <p:pic>
        <p:nvPicPr>
          <p:cNvPr id="21" name="Afbeelding 20">
            <a:extLst>
              <a:ext uri="{FF2B5EF4-FFF2-40B4-BE49-F238E27FC236}">
                <a16:creationId xmlns:a16="http://schemas.microsoft.com/office/drawing/2014/main" id="{32BE1290-7FC3-92C2-6176-45D47A292899}"/>
              </a:ext>
            </a:extLst>
          </p:cNvPr>
          <p:cNvPicPr>
            <a:picLocks noChangeAspect="1"/>
          </p:cNvPicPr>
          <p:nvPr/>
        </p:nvPicPr>
        <p:blipFill>
          <a:blip r:embed="rId4"/>
          <a:stretch>
            <a:fillRect/>
          </a:stretch>
        </p:blipFill>
        <p:spPr>
          <a:xfrm>
            <a:off x="5248471" y="0"/>
            <a:ext cx="2241048" cy="2050559"/>
          </a:xfrm>
          <a:prstGeom prst="rect">
            <a:avLst/>
          </a:prstGeom>
        </p:spPr>
      </p:pic>
      <p:pic>
        <p:nvPicPr>
          <p:cNvPr id="5" name="Afbeelding 4">
            <a:extLst>
              <a:ext uri="{FF2B5EF4-FFF2-40B4-BE49-F238E27FC236}">
                <a16:creationId xmlns:a16="http://schemas.microsoft.com/office/drawing/2014/main" id="{11B7304C-2257-C1DA-A2AC-5F82F4557C3B}"/>
              </a:ext>
            </a:extLst>
          </p:cNvPr>
          <p:cNvPicPr>
            <a:picLocks noChangeAspect="1"/>
          </p:cNvPicPr>
          <p:nvPr/>
        </p:nvPicPr>
        <p:blipFill>
          <a:blip r:embed="rId5"/>
          <a:stretch>
            <a:fillRect/>
          </a:stretch>
        </p:blipFill>
        <p:spPr>
          <a:xfrm>
            <a:off x="9697975" y="527776"/>
            <a:ext cx="2241048" cy="1602349"/>
          </a:xfrm>
          <a:prstGeom prst="rect">
            <a:avLst/>
          </a:prstGeom>
        </p:spPr>
      </p:pic>
    </p:spTree>
    <p:extLst>
      <p:ext uri="{BB962C8B-B14F-4D97-AF65-F5344CB8AC3E}">
        <p14:creationId xmlns:p14="http://schemas.microsoft.com/office/powerpoint/2010/main" val="4251962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a:latin typeface="+mn-lt"/>
              </a:rPr>
              <a:t>Wat ga je deze les doen?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vert="horz" lIns="91440" tIns="45720" rIns="91440" bIns="45720" rtlCol="0" anchor="t">
            <a:noAutofit/>
          </a:bodyPr>
          <a:lstStyle/>
          <a:p>
            <a:r>
              <a:rPr lang="nl-NL" b="1" dirty="0"/>
              <a:t>Lesdoelen:</a:t>
            </a:r>
          </a:p>
          <a:p>
            <a:r>
              <a:rPr lang="nl-NL" dirty="0"/>
              <a:t>Aan het eind van de les:</a:t>
            </a:r>
          </a:p>
          <a:p>
            <a:pPr marL="342900" indent="-342900">
              <a:buFont typeface="Arial" panose="020B0604020202020204" pitchFamily="34" charset="0"/>
              <a:buChar char="•"/>
            </a:pPr>
            <a:r>
              <a:rPr lang="nl-NL" dirty="0"/>
              <a:t>Heb je geleerd hoe je op </a:t>
            </a:r>
            <a:r>
              <a:rPr lang="nl-NL" dirty="0" err="1"/>
              <a:t>KiesMBO</a:t>
            </a:r>
            <a:r>
              <a:rPr lang="nl-NL" dirty="0"/>
              <a:t> meer te weten kan komen over opleidingen </a:t>
            </a:r>
          </a:p>
          <a:p>
            <a:pPr marL="342900" indent="-342900">
              <a:buFont typeface="Arial" panose="020B0604020202020204" pitchFamily="34" charset="0"/>
              <a:buChar char="•"/>
            </a:pPr>
            <a:r>
              <a:rPr lang="nl-NL" dirty="0">
                <a:ea typeface="Quattrocento Sans" panose="020B0502050000020003" pitchFamily="34" charset="0"/>
                <a:cs typeface="Quattrocento Sans" panose="020B0502050000020003" pitchFamily="34" charset="0"/>
              </a:rPr>
              <a:t>Heb je een top 3 gemaakt van opleidingen die jou het leukst lijken</a:t>
            </a:r>
            <a:r>
              <a:rPr lang="nl-NL" sz="2000" dirty="0">
                <a:effectLst/>
                <a:ea typeface="Quattrocento Sans" panose="020B0502050000020003" pitchFamily="34" charset="0"/>
                <a:cs typeface="Quattrocento Sans" panose="020B0502050000020003" pitchFamily="34" charset="0"/>
              </a:rPr>
              <a:t>. </a:t>
            </a:r>
            <a:endParaRPr lang="nl-NL" sz="2000" dirty="0"/>
          </a:p>
          <a:p>
            <a:endParaRPr lang="nl-NL" dirty="0"/>
          </a:p>
          <a:p>
            <a:r>
              <a:rPr lang="nl-NL" b="1" dirty="0"/>
              <a:t>Activiteiten:</a:t>
            </a:r>
          </a:p>
          <a:p>
            <a:pPr marL="342900" indent="-342900">
              <a:buFont typeface="Wingdings" panose="05000000000000000000" pitchFamily="2" charset="2"/>
              <a:buChar char="q"/>
            </a:pPr>
            <a:r>
              <a:rPr lang="nl-NL" dirty="0"/>
              <a:t>Uitleg</a:t>
            </a:r>
          </a:p>
          <a:p>
            <a:pPr marL="342900" indent="-342900">
              <a:buFont typeface="Wingdings" panose="05000000000000000000" pitchFamily="2" charset="2"/>
              <a:buChar char="q"/>
            </a:pPr>
            <a:r>
              <a:rPr lang="nl-NL" dirty="0"/>
              <a:t>Opdracht</a:t>
            </a:r>
          </a:p>
          <a:p>
            <a:pPr marL="342900" indent="-342900">
              <a:buFont typeface="Wingdings" panose="05000000000000000000" pitchFamily="2" charset="2"/>
              <a:buChar char="q"/>
            </a:pPr>
            <a:r>
              <a:rPr lang="nl-NL" dirty="0"/>
              <a:t>Nabespreken of reflecteren</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04711A6F-5E10-D3B8-0E90-96A64FCAEFFE}"/>
              </a:ext>
            </a:extLst>
          </p:cNvPr>
          <p:cNvPicPr>
            <a:picLocks noChangeAspect="1"/>
          </p:cNvPicPr>
          <p:nvPr/>
        </p:nvPicPr>
        <p:blipFill>
          <a:blip r:embed="rId4"/>
          <a:stretch>
            <a:fillRect/>
          </a:stretch>
        </p:blipFill>
        <p:spPr>
          <a:xfrm>
            <a:off x="10469360" y="1464240"/>
            <a:ext cx="1586716" cy="1051136"/>
          </a:xfrm>
          <a:prstGeom prst="rect">
            <a:avLst/>
          </a:prstGeom>
        </p:spPr>
      </p:pic>
      <p:pic>
        <p:nvPicPr>
          <p:cNvPr id="6" name="Afbeelding 5">
            <a:extLst>
              <a:ext uri="{FF2B5EF4-FFF2-40B4-BE49-F238E27FC236}">
                <a16:creationId xmlns:a16="http://schemas.microsoft.com/office/drawing/2014/main" id="{A9AFB78B-5616-86D1-0921-5743A5AB32C8}"/>
              </a:ext>
            </a:extLst>
          </p:cNvPr>
          <p:cNvPicPr>
            <a:picLocks noChangeAspect="1"/>
          </p:cNvPicPr>
          <p:nvPr/>
        </p:nvPicPr>
        <p:blipFill>
          <a:blip r:embed="rId5"/>
          <a:stretch>
            <a:fillRect/>
          </a:stretch>
        </p:blipFill>
        <p:spPr>
          <a:xfrm>
            <a:off x="4551062" y="3895721"/>
            <a:ext cx="1936824" cy="1788006"/>
          </a:xfrm>
          <a:prstGeom prst="rect">
            <a:avLst/>
          </a:prstGeom>
        </p:spPr>
      </p:pic>
    </p:spTree>
    <p:extLst>
      <p:ext uri="{BB962C8B-B14F-4D97-AF65-F5344CB8AC3E}">
        <p14:creationId xmlns:p14="http://schemas.microsoft.com/office/powerpoint/2010/main" val="166071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138901"/>
            <a:ext cx="10972800" cy="1325563"/>
          </a:xfrm>
        </p:spPr>
        <p:txBody>
          <a:bodyPr/>
          <a:lstStyle/>
          <a:p>
            <a:r>
              <a:rPr lang="nl-NL">
                <a:latin typeface="+mn-lt"/>
              </a:rPr>
              <a:t>Nieuwe woorden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551033"/>
            <a:ext cx="10972800" cy="4036534"/>
          </a:xfrm>
        </p:spPr>
        <p:txBody>
          <a:bodyPr vert="horz" lIns="91440" tIns="45720" rIns="91440" bIns="45720" rtlCol="0" anchor="t">
            <a:normAutofit/>
          </a:bodyPr>
          <a:lstStyle/>
          <a:p>
            <a:pPr marL="342900" indent="-342900">
              <a:buFont typeface="Arial" panose="020B0604020202020204" pitchFamily="34" charset="0"/>
              <a:buChar char="•"/>
            </a:pPr>
            <a:r>
              <a:rPr lang="nl-NL" sz="2800"/>
              <a:t>Kansrijk</a:t>
            </a:r>
            <a:endParaRPr lang="nl-NL" sz="2800" dirty="0"/>
          </a:p>
          <a:p>
            <a:pPr marL="342900" indent="-342900">
              <a:buFont typeface="Arial" panose="020B0604020202020204" pitchFamily="34" charset="0"/>
              <a:buChar char="•"/>
            </a:pPr>
            <a:r>
              <a:rPr lang="nl-NL" sz="2800"/>
              <a:t>Profiel (op het vmbo)</a:t>
            </a:r>
            <a:endParaRPr lang="nl-NL"/>
          </a:p>
          <a:p>
            <a:pPr marL="342900" indent="-342900">
              <a:buFont typeface="Arial" panose="020B0604020202020204" pitchFamily="34" charset="0"/>
              <a:buChar char="•"/>
            </a:pPr>
            <a:r>
              <a:rPr lang="nl-NL" sz="2800" dirty="0"/>
              <a:t>Sector (op het mbo)</a:t>
            </a:r>
            <a:endParaRPr lang="nl-NL"/>
          </a:p>
          <a:p>
            <a:pPr marL="342900" indent="-342900">
              <a:buFont typeface="Arial" panose="020B0604020202020204" pitchFamily="34" charset="0"/>
              <a:buChar char="•"/>
            </a:pPr>
            <a:r>
              <a:rPr lang="nl-NL" sz="2800" dirty="0"/>
              <a:t>Leerweg BOL/ BBL</a:t>
            </a:r>
          </a:p>
          <a:p>
            <a:pPr marL="342900" indent="-342900">
              <a:buFont typeface="Arial" panose="020B0604020202020204" pitchFamily="34" charset="0"/>
              <a:buChar char="•"/>
            </a:pPr>
            <a:r>
              <a:rPr lang="nl-NL" sz="2800" dirty="0"/>
              <a:t>Favoriet</a:t>
            </a:r>
          </a:p>
          <a:p>
            <a:pPr marL="342900" indent="-342900">
              <a:buFont typeface="Arial" panose="020B0604020202020204" pitchFamily="34" charset="0"/>
              <a:buChar char="•"/>
            </a:pPr>
            <a:r>
              <a:rPr lang="nl-NL" sz="2800" dirty="0"/>
              <a:t>Mening</a:t>
            </a:r>
          </a:p>
          <a:p>
            <a:r>
              <a:rPr lang="nl-NL" dirty="0"/>
              <a:t>			</a:t>
            </a:r>
          </a:p>
          <a:p>
            <a:pPr marL="342900" indent="-342900">
              <a:buFont typeface="Arial" panose="020B0604020202020204" pitchFamily="34" charset="0"/>
              <a:buChar char="•"/>
            </a:pPr>
            <a:endParaRPr lang="nl-NL"/>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6135767B-1FDC-CBC1-7162-32725D5CE348}"/>
              </a:ext>
            </a:extLst>
          </p:cNvPr>
          <p:cNvPicPr>
            <a:picLocks noChangeAspect="1"/>
          </p:cNvPicPr>
          <p:nvPr/>
        </p:nvPicPr>
        <p:blipFill>
          <a:blip r:embed="rId4"/>
          <a:stretch>
            <a:fillRect/>
          </a:stretch>
        </p:blipFill>
        <p:spPr>
          <a:xfrm>
            <a:off x="6912428" y="2677206"/>
            <a:ext cx="3918857" cy="2228850"/>
          </a:xfrm>
          <a:prstGeom prst="rect">
            <a:avLst/>
          </a:prstGeom>
        </p:spPr>
      </p:pic>
    </p:spTree>
    <p:extLst>
      <p:ext uri="{BB962C8B-B14F-4D97-AF65-F5344CB8AC3E}">
        <p14:creationId xmlns:p14="http://schemas.microsoft.com/office/powerpoint/2010/main" val="1742365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a:latin typeface="+mn-lt"/>
              </a:rPr>
              <a:t>Hoe kies jij?</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A7D49DFB-E774-EAD6-0B80-ED5941651515}"/>
              </a:ext>
            </a:extLst>
          </p:cNvPr>
          <p:cNvPicPr>
            <a:picLocks noChangeAspect="1"/>
          </p:cNvPicPr>
          <p:nvPr/>
        </p:nvPicPr>
        <p:blipFill>
          <a:blip r:embed="rId4"/>
          <a:stretch>
            <a:fillRect/>
          </a:stretch>
        </p:blipFill>
        <p:spPr>
          <a:xfrm>
            <a:off x="10457690" y="278676"/>
            <a:ext cx="997597" cy="1271273"/>
          </a:xfrm>
          <a:prstGeom prst="rect">
            <a:avLst/>
          </a:prstGeom>
        </p:spPr>
      </p:pic>
      <p:sp>
        <p:nvSpPr>
          <p:cNvPr id="8" name="Tekstvak 7">
            <a:extLst>
              <a:ext uri="{FF2B5EF4-FFF2-40B4-BE49-F238E27FC236}">
                <a16:creationId xmlns:a16="http://schemas.microsoft.com/office/drawing/2014/main" id="{D1F0EA22-30A4-25F0-B700-AD10038D1252}"/>
              </a:ext>
            </a:extLst>
          </p:cNvPr>
          <p:cNvSpPr txBox="1"/>
          <p:nvPr/>
        </p:nvSpPr>
        <p:spPr>
          <a:xfrm>
            <a:off x="736713" y="1549949"/>
            <a:ext cx="4585252" cy="738664"/>
          </a:xfrm>
          <a:prstGeom prst="rect">
            <a:avLst/>
          </a:prstGeom>
          <a:noFill/>
        </p:spPr>
        <p:txBody>
          <a:bodyPr wrap="square" rtlCol="0">
            <a:spAutoFit/>
          </a:bodyPr>
          <a:lstStyle/>
          <a:p>
            <a:r>
              <a:rPr lang="nl-NL" sz="2400" b="1"/>
              <a:t>Hoe maak je keuzes?</a:t>
            </a:r>
          </a:p>
          <a:p>
            <a:endParaRPr lang="nl-NL"/>
          </a:p>
        </p:txBody>
      </p:sp>
      <p:sp>
        <p:nvSpPr>
          <p:cNvPr id="9" name="Tekstvak 8">
            <a:extLst>
              <a:ext uri="{FF2B5EF4-FFF2-40B4-BE49-F238E27FC236}">
                <a16:creationId xmlns:a16="http://schemas.microsoft.com/office/drawing/2014/main" id="{EA0F22DC-B5B1-D61B-A854-36312E1E8BE1}"/>
              </a:ext>
            </a:extLst>
          </p:cNvPr>
          <p:cNvSpPr txBox="1"/>
          <p:nvPr/>
        </p:nvSpPr>
        <p:spPr>
          <a:xfrm>
            <a:off x="878736" y="2722839"/>
            <a:ext cx="4795749" cy="461665"/>
          </a:xfrm>
          <a:prstGeom prst="rect">
            <a:avLst/>
          </a:prstGeom>
          <a:noFill/>
        </p:spPr>
        <p:txBody>
          <a:bodyPr wrap="square" rtlCol="0">
            <a:spAutoFit/>
          </a:bodyPr>
          <a:lstStyle/>
          <a:p>
            <a:r>
              <a:rPr lang="nl-NL" sz="2400"/>
              <a:t>Met je hoofd?</a:t>
            </a:r>
          </a:p>
        </p:txBody>
      </p:sp>
      <p:sp>
        <p:nvSpPr>
          <p:cNvPr id="10" name="Tekstvak 9">
            <a:extLst>
              <a:ext uri="{FF2B5EF4-FFF2-40B4-BE49-F238E27FC236}">
                <a16:creationId xmlns:a16="http://schemas.microsoft.com/office/drawing/2014/main" id="{58E793DB-01D5-4815-7E9A-50C2BEF5F9F4}"/>
              </a:ext>
            </a:extLst>
          </p:cNvPr>
          <p:cNvSpPr txBox="1"/>
          <p:nvPr/>
        </p:nvSpPr>
        <p:spPr>
          <a:xfrm>
            <a:off x="878736" y="3244334"/>
            <a:ext cx="4795749" cy="461665"/>
          </a:xfrm>
          <a:prstGeom prst="rect">
            <a:avLst/>
          </a:prstGeom>
          <a:noFill/>
        </p:spPr>
        <p:txBody>
          <a:bodyPr wrap="square" rtlCol="0">
            <a:spAutoFit/>
          </a:bodyPr>
          <a:lstStyle/>
          <a:p>
            <a:r>
              <a:rPr lang="nl-NL" sz="2400"/>
              <a:t>Met je hart?</a:t>
            </a:r>
          </a:p>
        </p:txBody>
      </p:sp>
      <p:sp>
        <p:nvSpPr>
          <p:cNvPr id="11" name="Tekstvak 10">
            <a:extLst>
              <a:ext uri="{FF2B5EF4-FFF2-40B4-BE49-F238E27FC236}">
                <a16:creationId xmlns:a16="http://schemas.microsoft.com/office/drawing/2014/main" id="{A075F5ED-6563-CD5C-F709-CDEFE75ED03C}"/>
              </a:ext>
            </a:extLst>
          </p:cNvPr>
          <p:cNvSpPr txBox="1"/>
          <p:nvPr/>
        </p:nvSpPr>
        <p:spPr>
          <a:xfrm>
            <a:off x="878736" y="3803860"/>
            <a:ext cx="4795749" cy="461665"/>
          </a:xfrm>
          <a:prstGeom prst="rect">
            <a:avLst/>
          </a:prstGeom>
          <a:noFill/>
        </p:spPr>
        <p:txBody>
          <a:bodyPr wrap="square" rtlCol="0">
            <a:spAutoFit/>
          </a:bodyPr>
          <a:lstStyle/>
          <a:p>
            <a:r>
              <a:rPr lang="nl-NL" sz="2400"/>
              <a:t>Met je hoofd en je hart?</a:t>
            </a:r>
          </a:p>
        </p:txBody>
      </p:sp>
      <p:pic>
        <p:nvPicPr>
          <p:cNvPr id="12" name="Picture 2" descr="Gratis foto jonge man in vrijetijdskleding met sjaal om nek met hart gemaakt van karton wijzend met wijsvinger naar het glimlachte zelfverzekerde valentijnsdag concept staande over groene muur">
            <a:extLst>
              <a:ext uri="{FF2B5EF4-FFF2-40B4-BE49-F238E27FC236}">
                <a16:creationId xmlns:a16="http://schemas.microsoft.com/office/drawing/2014/main" id="{C1257909-11D7-0D08-0BA6-00272F2746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0821" y="2322118"/>
            <a:ext cx="4164466" cy="2774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75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32366"/>
            <a:ext cx="10972800" cy="1325563"/>
          </a:xfrm>
        </p:spPr>
        <p:txBody>
          <a:bodyPr>
            <a:noAutofit/>
          </a:bodyPr>
          <a:lstStyle/>
          <a:p>
            <a:r>
              <a:rPr lang="nl-NL">
                <a:latin typeface="+mn-lt"/>
              </a:rPr>
              <a:t>Opleidingen ontdekken op </a:t>
            </a:r>
            <a:r>
              <a:rPr lang="nl-NL" err="1">
                <a:latin typeface="+mn-lt"/>
              </a:rPr>
              <a:t>KiesMBO</a:t>
            </a:r>
            <a:r>
              <a:rPr lang="nl-NL">
                <a:latin typeface="+mn-lt"/>
              </a:rPr>
              <a:t>?</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sp>
        <p:nvSpPr>
          <p:cNvPr id="14" name="Tekstvak 13">
            <a:extLst>
              <a:ext uri="{FF2B5EF4-FFF2-40B4-BE49-F238E27FC236}">
                <a16:creationId xmlns:a16="http://schemas.microsoft.com/office/drawing/2014/main" id="{CA94F8BC-FFA2-0E62-AAFB-9EF0F119F21E}"/>
              </a:ext>
            </a:extLst>
          </p:cNvPr>
          <p:cNvSpPr txBox="1"/>
          <p:nvPr/>
        </p:nvSpPr>
        <p:spPr>
          <a:xfrm>
            <a:off x="8904488" y="3105153"/>
            <a:ext cx="2776653" cy="1938992"/>
          </a:xfrm>
          <a:prstGeom prst="rect">
            <a:avLst/>
          </a:prstGeom>
          <a:noFill/>
        </p:spPr>
        <p:txBody>
          <a:bodyPr wrap="square" lIns="91440" tIns="45720" rIns="91440" bIns="45720" rtlCol="0" anchor="t">
            <a:spAutoFit/>
          </a:bodyPr>
          <a:lstStyle/>
          <a:p>
            <a:r>
              <a:rPr lang="nl-NL" sz="2400" b="1" dirty="0"/>
              <a:t>Stap 1: </a:t>
            </a:r>
            <a:r>
              <a:rPr lang="nl-NL" sz="2400" dirty="0"/>
              <a:t>Klik op het profiel dat je leuk lijkt, klik op entree of klik op ‘alle opleidingen’</a:t>
            </a:r>
          </a:p>
        </p:txBody>
      </p:sp>
      <p:pic>
        <p:nvPicPr>
          <p:cNvPr id="6" name="Afbeelding 5" descr="Afbeelding met tekst, schermopname, software, Lettertype&#10;&#10;Automatisch gegenereerde beschrijving">
            <a:extLst>
              <a:ext uri="{FF2B5EF4-FFF2-40B4-BE49-F238E27FC236}">
                <a16:creationId xmlns:a16="http://schemas.microsoft.com/office/drawing/2014/main" id="{3BC8537E-FAC1-8393-31DA-CABB7732DC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859" y="2081048"/>
            <a:ext cx="7512465" cy="3470025"/>
          </a:xfrm>
          <a:prstGeom prst="rect">
            <a:avLst/>
          </a:prstGeom>
        </p:spPr>
      </p:pic>
      <p:sp>
        <p:nvSpPr>
          <p:cNvPr id="3" name="TextBox 2">
            <a:extLst>
              <a:ext uri="{FF2B5EF4-FFF2-40B4-BE49-F238E27FC236}">
                <a16:creationId xmlns:a16="http://schemas.microsoft.com/office/drawing/2014/main" id="{DB0D4807-EF0C-AF4E-2F7F-95C16BFECFC1}"/>
              </a:ext>
            </a:extLst>
          </p:cNvPr>
          <p:cNvSpPr txBox="1"/>
          <p:nvPr/>
        </p:nvSpPr>
        <p:spPr>
          <a:xfrm>
            <a:off x="2743200" y="5957454"/>
            <a:ext cx="6954981"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2060"/>
                </a:solidFill>
                <a:hlinkClick r:id="rId5">
                  <a:extLst>
                    <a:ext uri="{A12FA001-AC4F-418D-AE19-62706E023703}">
                      <ahyp:hlinkClr xmlns:ahyp="http://schemas.microsoft.com/office/drawing/2018/hyperlinkcolor" val="tx"/>
                    </a:ext>
                  </a:extLst>
                </a:hlinkClick>
              </a:rPr>
              <a:t>https://www.kiesmbo.nl/opleidingen</a:t>
            </a:r>
            <a:endParaRPr lang="en-US" sz="2000">
              <a:solidFill>
                <a:srgbClr val="002060"/>
              </a:solidFill>
              <a:hlinkClick r:id="rId5">
                <a:extLst>
                  <a:ext uri="{A12FA001-AC4F-418D-AE19-62706E023703}">
                    <ahyp:hlinkClr xmlns:ahyp="http://schemas.microsoft.com/office/drawing/2018/hyperlinkcolor" val="tx"/>
                  </a:ext>
                </a:extLst>
              </a:hlinkClick>
            </a:endParaRPr>
          </a:p>
          <a:p>
            <a:endParaRPr lang="en-US" dirty="0"/>
          </a:p>
        </p:txBody>
      </p:sp>
    </p:spTree>
    <p:extLst>
      <p:ext uri="{BB962C8B-B14F-4D97-AF65-F5344CB8AC3E}">
        <p14:creationId xmlns:p14="http://schemas.microsoft.com/office/powerpoint/2010/main" val="311494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1D891-0729-7AB9-65E0-025322225C7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92CF769-1117-B5DC-D683-BB8C349C677B}"/>
              </a:ext>
            </a:extLst>
          </p:cNvPr>
          <p:cNvSpPr>
            <a:spLocks noGrp="1"/>
          </p:cNvSpPr>
          <p:nvPr>
            <p:ph type="title"/>
          </p:nvPr>
        </p:nvSpPr>
        <p:spPr>
          <a:xfrm>
            <a:off x="609600" y="32366"/>
            <a:ext cx="10972800" cy="1325563"/>
          </a:xfrm>
        </p:spPr>
        <p:txBody>
          <a:bodyPr>
            <a:noAutofit/>
          </a:bodyPr>
          <a:lstStyle/>
          <a:p>
            <a:r>
              <a:rPr lang="nl-NL">
                <a:latin typeface="+mn-lt"/>
              </a:rPr>
              <a:t>Opleidingen ontdekken op </a:t>
            </a:r>
            <a:r>
              <a:rPr lang="nl-NL" err="1">
                <a:latin typeface="+mn-lt"/>
              </a:rPr>
              <a:t>KiesMBO</a:t>
            </a:r>
            <a:r>
              <a:rPr lang="nl-NL">
                <a:latin typeface="+mn-lt"/>
              </a:rPr>
              <a:t>?</a:t>
            </a:r>
          </a:p>
        </p:txBody>
      </p:sp>
      <p:pic>
        <p:nvPicPr>
          <p:cNvPr id="4" name="Afbeelding 3">
            <a:extLst>
              <a:ext uri="{FF2B5EF4-FFF2-40B4-BE49-F238E27FC236}">
                <a16:creationId xmlns:a16="http://schemas.microsoft.com/office/drawing/2014/main" id="{5A2F6132-095D-8B29-A166-44F422B568ED}"/>
              </a:ext>
            </a:extLst>
          </p:cNvPr>
          <p:cNvPicPr>
            <a:picLocks noChangeAspect="1"/>
          </p:cNvPicPr>
          <p:nvPr/>
        </p:nvPicPr>
        <p:blipFill>
          <a:blip r:embed="rId3"/>
          <a:stretch>
            <a:fillRect/>
          </a:stretch>
        </p:blipFill>
        <p:spPr>
          <a:xfrm>
            <a:off x="0" y="5775708"/>
            <a:ext cx="1473427" cy="1049016"/>
          </a:xfrm>
          <a:prstGeom prst="rect">
            <a:avLst/>
          </a:prstGeom>
        </p:spPr>
      </p:pic>
      <p:sp>
        <p:nvSpPr>
          <p:cNvPr id="14" name="Tekstvak 13">
            <a:extLst>
              <a:ext uri="{FF2B5EF4-FFF2-40B4-BE49-F238E27FC236}">
                <a16:creationId xmlns:a16="http://schemas.microsoft.com/office/drawing/2014/main" id="{885A653B-2A36-0BFE-CE2C-4F1434807E03}"/>
              </a:ext>
            </a:extLst>
          </p:cNvPr>
          <p:cNvSpPr txBox="1"/>
          <p:nvPr/>
        </p:nvSpPr>
        <p:spPr>
          <a:xfrm>
            <a:off x="8805747" y="2427236"/>
            <a:ext cx="2776653" cy="1938992"/>
          </a:xfrm>
          <a:prstGeom prst="rect">
            <a:avLst/>
          </a:prstGeom>
          <a:noFill/>
        </p:spPr>
        <p:txBody>
          <a:bodyPr wrap="square" rtlCol="0">
            <a:spAutoFit/>
          </a:bodyPr>
          <a:lstStyle/>
          <a:p>
            <a:r>
              <a:rPr lang="nl-NL" sz="2400" b="1"/>
              <a:t>Stap 2: </a:t>
            </a:r>
            <a:r>
              <a:rPr lang="nl-NL" sz="2400"/>
              <a:t>Vul in: plaatsnaam waar je op school gaat, Klik op het niveau, leerweg </a:t>
            </a:r>
            <a:r>
              <a:rPr lang="nl-NL" sz="2400" err="1"/>
              <a:t>etc</a:t>
            </a:r>
            <a:r>
              <a:rPr lang="nl-NL" sz="2400"/>
              <a:t> aan.</a:t>
            </a:r>
          </a:p>
        </p:txBody>
      </p:sp>
      <p:pic>
        <p:nvPicPr>
          <p:cNvPr id="9" name="Afbeelding 8" descr="Afbeelding met tekst, schermopname, software, Multimediasoftware&#10;&#10;Automatisch gegenereerde beschrijving">
            <a:extLst>
              <a:ext uri="{FF2B5EF4-FFF2-40B4-BE49-F238E27FC236}">
                <a16:creationId xmlns:a16="http://schemas.microsoft.com/office/drawing/2014/main" id="{8F4E2B6A-4669-7D44-29F8-243A399B3C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717" y="1755014"/>
            <a:ext cx="7646276" cy="3552366"/>
          </a:xfrm>
          <a:prstGeom prst="rect">
            <a:avLst/>
          </a:prstGeom>
        </p:spPr>
      </p:pic>
    </p:spTree>
    <p:extLst>
      <p:ext uri="{BB962C8B-B14F-4D97-AF65-F5344CB8AC3E}">
        <p14:creationId xmlns:p14="http://schemas.microsoft.com/office/powerpoint/2010/main" val="389270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350BA-FED1-29CE-6783-000487F7BF9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B907320-BD8C-2E1D-395F-A13C86F6219A}"/>
              </a:ext>
            </a:extLst>
          </p:cNvPr>
          <p:cNvSpPr>
            <a:spLocks noGrp="1"/>
          </p:cNvSpPr>
          <p:nvPr>
            <p:ph type="title"/>
          </p:nvPr>
        </p:nvSpPr>
        <p:spPr>
          <a:xfrm>
            <a:off x="609600" y="32366"/>
            <a:ext cx="10972800" cy="1325563"/>
          </a:xfrm>
        </p:spPr>
        <p:txBody>
          <a:bodyPr>
            <a:noAutofit/>
          </a:bodyPr>
          <a:lstStyle/>
          <a:p>
            <a:r>
              <a:rPr lang="nl-NL">
                <a:latin typeface="+mn-lt"/>
              </a:rPr>
              <a:t>Opleidingen ontdekken op </a:t>
            </a:r>
            <a:r>
              <a:rPr lang="nl-NL" err="1">
                <a:latin typeface="+mn-lt"/>
              </a:rPr>
              <a:t>KiesMBO</a:t>
            </a:r>
            <a:r>
              <a:rPr lang="nl-NL">
                <a:latin typeface="+mn-lt"/>
              </a:rPr>
              <a:t>?</a:t>
            </a:r>
          </a:p>
        </p:txBody>
      </p:sp>
      <p:pic>
        <p:nvPicPr>
          <p:cNvPr id="4" name="Afbeelding 3">
            <a:extLst>
              <a:ext uri="{FF2B5EF4-FFF2-40B4-BE49-F238E27FC236}">
                <a16:creationId xmlns:a16="http://schemas.microsoft.com/office/drawing/2014/main" id="{726CFEA7-5DB1-A9D7-4982-DA98AF28F239}"/>
              </a:ext>
            </a:extLst>
          </p:cNvPr>
          <p:cNvPicPr>
            <a:picLocks noChangeAspect="1"/>
          </p:cNvPicPr>
          <p:nvPr/>
        </p:nvPicPr>
        <p:blipFill>
          <a:blip r:embed="rId3"/>
          <a:stretch>
            <a:fillRect/>
          </a:stretch>
        </p:blipFill>
        <p:spPr>
          <a:xfrm>
            <a:off x="0" y="5775708"/>
            <a:ext cx="1473427" cy="1049016"/>
          </a:xfrm>
          <a:prstGeom prst="rect">
            <a:avLst/>
          </a:prstGeom>
        </p:spPr>
      </p:pic>
      <p:sp>
        <p:nvSpPr>
          <p:cNvPr id="14" name="Tekstvak 13">
            <a:extLst>
              <a:ext uri="{FF2B5EF4-FFF2-40B4-BE49-F238E27FC236}">
                <a16:creationId xmlns:a16="http://schemas.microsoft.com/office/drawing/2014/main" id="{B1F966AD-7FDE-18A0-29D5-A7F248244B65}"/>
              </a:ext>
            </a:extLst>
          </p:cNvPr>
          <p:cNvSpPr txBox="1"/>
          <p:nvPr/>
        </p:nvSpPr>
        <p:spPr>
          <a:xfrm>
            <a:off x="8805747" y="2427236"/>
            <a:ext cx="2776653" cy="1938992"/>
          </a:xfrm>
          <a:prstGeom prst="rect">
            <a:avLst/>
          </a:prstGeom>
          <a:noFill/>
        </p:spPr>
        <p:txBody>
          <a:bodyPr wrap="square" rtlCol="0">
            <a:spAutoFit/>
          </a:bodyPr>
          <a:lstStyle/>
          <a:p>
            <a:r>
              <a:rPr lang="nl-NL" sz="2400" b="1" dirty="0"/>
              <a:t>Stap 3: </a:t>
            </a:r>
            <a:r>
              <a:rPr lang="nl-NL" sz="2400" dirty="0"/>
              <a:t>Klik op de opleidingen die je leuk lijken, lees de informatie en bekijk de filmpjes.</a:t>
            </a:r>
          </a:p>
        </p:txBody>
      </p:sp>
      <p:pic>
        <p:nvPicPr>
          <p:cNvPr id="5" name="Afbeelding 4" descr="Afbeelding met tekst, persoon, person, schermopname&#10;&#10;Automatisch gegenereerde beschrijving">
            <a:extLst>
              <a:ext uri="{FF2B5EF4-FFF2-40B4-BE49-F238E27FC236}">
                <a16:creationId xmlns:a16="http://schemas.microsoft.com/office/drawing/2014/main" id="{794A62A4-BC9B-8350-76D9-9EE19D0B5C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716" y="1776047"/>
            <a:ext cx="7754165" cy="3575669"/>
          </a:xfrm>
          <a:prstGeom prst="rect">
            <a:avLst/>
          </a:prstGeom>
        </p:spPr>
      </p:pic>
    </p:spTree>
    <p:extLst>
      <p:ext uri="{BB962C8B-B14F-4D97-AF65-F5344CB8AC3E}">
        <p14:creationId xmlns:p14="http://schemas.microsoft.com/office/powerpoint/2010/main" val="316520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552782"/>
            <a:ext cx="5369169" cy="1614069"/>
          </a:xfrm>
        </p:spPr>
        <p:txBody>
          <a:bodyPr>
            <a:normAutofit/>
          </a:bodyPr>
          <a:lstStyle/>
          <a:p>
            <a:r>
              <a:rPr lang="nl-NL">
                <a:latin typeface="+mn-lt"/>
              </a:rPr>
              <a:t>Jouw top 3!</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10198" y="2391995"/>
            <a:ext cx="5355276" cy="3174788"/>
          </a:xfrm>
        </p:spPr>
        <p:txBody>
          <a:bodyPr anchor="t">
            <a:normAutofit/>
          </a:bodyPr>
          <a:lstStyle/>
          <a:p>
            <a:pPr marL="342900" indent="-342900">
              <a:buFont typeface="Arial" panose="020B0604020202020204" pitchFamily="34" charset="0"/>
              <a:buChar char="•"/>
            </a:pPr>
            <a:endParaRPr lang="nl-NL" dirty="0"/>
          </a:p>
          <a:p>
            <a:r>
              <a:rPr lang="nl-NL" sz="2400" dirty="0"/>
              <a:t>Schrijf de 3 opleidingen die jou het leukst lijken </a:t>
            </a:r>
            <a:r>
              <a:rPr lang="nl-NL" sz="2400"/>
              <a:t>op je </a:t>
            </a:r>
            <a:r>
              <a:rPr lang="nl-NL" sz="2400" dirty="0"/>
              <a:t>werkblad.</a:t>
            </a:r>
          </a:p>
          <a:p>
            <a:endParaRPr lang="nl-NL" sz="2400" dirty="0"/>
          </a:p>
          <a:p>
            <a:r>
              <a:rPr lang="nl-NL" sz="2400" dirty="0"/>
              <a:t>Schrijf ook op waarom je voor deze opleidingen hebt gekozen.</a:t>
            </a:r>
          </a:p>
        </p:txBody>
      </p:sp>
      <p:pic>
        <p:nvPicPr>
          <p:cNvPr id="1026" name="Picture 2" descr="Jonge kinderen jongens en meisjes van verschillende beroepen | Premium  Vector">
            <a:extLst>
              <a:ext uri="{FF2B5EF4-FFF2-40B4-BE49-F238E27FC236}">
                <a16:creationId xmlns:a16="http://schemas.microsoft.com/office/drawing/2014/main" id="{C1BC9A73-08B4-C768-3313-BDFDA1D94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68" b="3"/>
          <a:stretch/>
        </p:blipFill>
        <p:spPr bwMode="auto">
          <a:xfrm>
            <a:off x="6408746" y="341196"/>
            <a:ext cx="5783254" cy="5827839"/>
          </a:xfrm>
          <a:custGeom>
            <a:avLst/>
            <a:gdLst/>
            <a:ahLst/>
            <a:cxnLst/>
            <a:rect l="l" t="t" r="r" b="b"/>
            <a:pathLst>
              <a:path w="5783254" h="5827839">
                <a:moveTo>
                  <a:pt x="4737899" y="4735529"/>
                </a:moveTo>
                <a:cubicBezTo>
                  <a:pt x="5039532" y="4735529"/>
                  <a:pt x="5284054" y="4980051"/>
                  <a:pt x="5284054" y="5281684"/>
                </a:cubicBezTo>
                <a:cubicBezTo>
                  <a:pt x="5284054" y="5583317"/>
                  <a:pt x="5039532" y="5827839"/>
                  <a:pt x="4737899" y="5827839"/>
                </a:cubicBezTo>
                <a:cubicBezTo>
                  <a:pt x="4436266" y="5827839"/>
                  <a:pt x="4191744" y="5583317"/>
                  <a:pt x="4191744" y="5281684"/>
                </a:cubicBezTo>
                <a:cubicBezTo>
                  <a:pt x="4191744" y="4980051"/>
                  <a:pt x="4436266" y="4735529"/>
                  <a:pt x="4737899" y="4735529"/>
                </a:cubicBezTo>
                <a:close/>
                <a:moveTo>
                  <a:pt x="926278" y="4451445"/>
                </a:moveTo>
                <a:cubicBezTo>
                  <a:pt x="1155542" y="4451445"/>
                  <a:pt x="1341398" y="4637301"/>
                  <a:pt x="1341398" y="4866565"/>
                </a:cubicBezTo>
                <a:cubicBezTo>
                  <a:pt x="1341398" y="5095829"/>
                  <a:pt x="1155542" y="5281685"/>
                  <a:pt x="926278" y="5281685"/>
                </a:cubicBezTo>
                <a:cubicBezTo>
                  <a:pt x="697014" y="5281685"/>
                  <a:pt x="511158" y="5095829"/>
                  <a:pt x="511158" y="4866565"/>
                </a:cubicBezTo>
                <a:cubicBezTo>
                  <a:pt x="511158" y="4637301"/>
                  <a:pt x="697014" y="4451445"/>
                  <a:pt x="926278" y="4451445"/>
                </a:cubicBezTo>
                <a:close/>
                <a:moveTo>
                  <a:pt x="1681949" y="4088725"/>
                </a:moveTo>
                <a:cubicBezTo>
                  <a:pt x="1834038" y="4088725"/>
                  <a:pt x="1957331" y="4212018"/>
                  <a:pt x="1957331" y="4364107"/>
                </a:cubicBezTo>
                <a:cubicBezTo>
                  <a:pt x="1957331" y="4516196"/>
                  <a:pt x="1834038" y="4639489"/>
                  <a:pt x="1681949" y="4639489"/>
                </a:cubicBezTo>
                <a:cubicBezTo>
                  <a:pt x="1529860" y="4639489"/>
                  <a:pt x="1406567" y="4516196"/>
                  <a:pt x="1406567" y="4364107"/>
                </a:cubicBezTo>
                <a:cubicBezTo>
                  <a:pt x="1406567" y="4212018"/>
                  <a:pt x="1529860" y="4088725"/>
                  <a:pt x="1681949" y="4088725"/>
                </a:cubicBezTo>
                <a:close/>
                <a:moveTo>
                  <a:pt x="1693411" y="509182"/>
                </a:moveTo>
                <a:cubicBezTo>
                  <a:pt x="1845500" y="509182"/>
                  <a:pt x="1968793" y="632475"/>
                  <a:pt x="1968793" y="784564"/>
                </a:cubicBezTo>
                <a:cubicBezTo>
                  <a:pt x="1968793" y="936653"/>
                  <a:pt x="1845500" y="1059946"/>
                  <a:pt x="1693411" y="1059946"/>
                </a:cubicBezTo>
                <a:cubicBezTo>
                  <a:pt x="1541322" y="1059946"/>
                  <a:pt x="1418029" y="936653"/>
                  <a:pt x="1418029" y="784564"/>
                </a:cubicBezTo>
                <a:cubicBezTo>
                  <a:pt x="1418029" y="632475"/>
                  <a:pt x="1541322" y="509182"/>
                  <a:pt x="1693411" y="509182"/>
                </a:cubicBezTo>
                <a:close/>
                <a:moveTo>
                  <a:pt x="3016437" y="478512"/>
                </a:moveTo>
                <a:cubicBezTo>
                  <a:pt x="3052905" y="476034"/>
                  <a:pt x="3089701" y="476075"/>
                  <a:pt x="3126794" y="478680"/>
                </a:cubicBezTo>
                <a:cubicBezTo>
                  <a:pt x="3225709" y="485628"/>
                  <a:pt x="3326735" y="510816"/>
                  <a:pt x="3429286" y="555125"/>
                </a:cubicBezTo>
                <a:cubicBezTo>
                  <a:pt x="3588377" y="623860"/>
                  <a:pt x="3726579" y="757508"/>
                  <a:pt x="3852460" y="883435"/>
                </a:cubicBezTo>
                <a:cubicBezTo>
                  <a:pt x="4189958" y="1221166"/>
                  <a:pt x="4581366" y="1207328"/>
                  <a:pt x="4939713" y="1000031"/>
                </a:cubicBezTo>
                <a:cubicBezTo>
                  <a:pt x="5194103" y="852348"/>
                  <a:pt x="5433141" y="675268"/>
                  <a:pt x="5697634" y="549718"/>
                </a:cubicBezTo>
                <a:lnTo>
                  <a:pt x="5783254" y="513561"/>
                </a:lnTo>
                <a:lnTo>
                  <a:pt x="5783254" y="4871711"/>
                </a:lnTo>
                <a:lnTo>
                  <a:pt x="5743328" y="4864473"/>
                </a:lnTo>
                <a:cubicBezTo>
                  <a:pt x="5605918" y="4834320"/>
                  <a:pt x="5469797" y="4789559"/>
                  <a:pt x="5333250" y="4737862"/>
                </a:cubicBezTo>
                <a:cubicBezTo>
                  <a:pt x="5018374" y="4618749"/>
                  <a:pt x="4676802" y="4500296"/>
                  <a:pt x="4354677" y="4623045"/>
                </a:cubicBezTo>
                <a:cubicBezTo>
                  <a:pt x="4093969" y="4722577"/>
                  <a:pt x="3874992" y="4932580"/>
                  <a:pt x="3639124" y="5095915"/>
                </a:cubicBezTo>
                <a:cubicBezTo>
                  <a:pt x="3490411" y="5199039"/>
                  <a:pt x="3351637" y="5318395"/>
                  <a:pt x="3196098" y="5409413"/>
                </a:cubicBezTo>
                <a:cubicBezTo>
                  <a:pt x="2798576" y="5642084"/>
                  <a:pt x="2315054" y="5309217"/>
                  <a:pt x="2216541" y="5005202"/>
                </a:cubicBezTo>
                <a:cubicBezTo>
                  <a:pt x="2172959" y="4870183"/>
                  <a:pt x="2182102" y="4711777"/>
                  <a:pt x="2195718" y="4566594"/>
                </a:cubicBezTo>
                <a:cubicBezTo>
                  <a:pt x="2235161" y="4141667"/>
                  <a:pt x="1842961" y="3903370"/>
                  <a:pt x="1509426" y="3909896"/>
                </a:cubicBezTo>
                <a:cubicBezTo>
                  <a:pt x="539234" y="3931048"/>
                  <a:pt x="29168" y="3302144"/>
                  <a:pt x="354" y="2455296"/>
                </a:cubicBezTo>
                <a:cubicBezTo>
                  <a:pt x="-4549" y="2310187"/>
                  <a:pt x="42804" y="2163767"/>
                  <a:pt x="65932" y="2017226"/>
                </a:cubicBezTo>
                <a:cubicBezTo>
                  <a:pt x="138904" y="1706535"/>
                  <a:pt x="262471" y="1430265"/>
                  <a:pt x="548743" y="1259879"/>
                </a:cubicBezTo>
                <a:cubicBezTo>
                  <a:pt x="731311" y="1151231"/>
                  <a:pt x="929316" y="1141485"/>
                  <a:pt x="1139870" y="1171590"/>
                </a:cubicBezTo>
                <a:cubicBezTo>
                  <a:pt x="1368879" y="1204173"/>
                  <a:pt x="1602397" y="1224911"/>
                  <a:pt x="1832320" y="1214571"/>
                </a:cubicBezTo>
                <a:cubicBezTo>
                  <a:pt x="2045424" y="1204861"/>
                  <a:pt x="2179434" y="1036538"/>
                  <a:pt x="2309408" y="884812"/>
                </a:cubicBezTo>
                <a:cubicBezTo>
                  <a:pt x="2521947" y="636609"/>
                  <a:pt x="2761159" y="495859"/>
                  <a:pt x="3016437" y="478512"/>
                </a:cubicBezTo>
                <a:close/>
                <a:moveTo>
                  <a:pt x="4470143" y="0"/>
                </a:moveTo>
                <a:cubicBezTo>
                  <a:pt x="4685857" y="0"/>
                  <a:pt x="4860728" y="174871"/>
                  <a:pt x="4860728" y="390585"/>
                </a:cubicBezTo>
                <a:cubicBezTo>
                  <a:pt x="4860728" y="606299"/>
                  <a:pt x="4685857" y="781170"/>
                  <a:pt x="4470143" y="781170"/>
                </a:cubicBezTo>
                <a:cubicBezTo>
                  <a:pt x="4254429" y="781170"/>
                  <a:pt x="4079558" y="606299"/>
                  <a:pt x="4079558" y="390585"/>
                </a:cubicBezTo>
                <a:cubicBezTo>
                  <a:pt x="4079558" y="174871"/>
                  <a:pt x="4254429" y="0"/>
                  <a:pt x="4470143"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4"/>
          <a:stretch>
            <a:fillRect/>
          </a:stretch>
        </p:blipFill>
        <p:spPr>
          <a:xfrm>
            <a:off x="0" y="5775708"/>
            <a:ext cx="1473427" cy="1049016"/>
          </a:xfrm>
          <a:prstGeom prst="rect">
            <a:avLst/>
          </a:prstGeom>
        </p:spPr>
      </p:pic>
    </p:spTree>
    <p:extLst>
      <p:ext uri="{BB962C8B-B14F-4D97-AF65-F5344CB8AC3E}">
        <p14:creationId xmlns:p14="http://schemas.microsoft.com/office/powerpoint/2010/main" val="243415565"/>
      </p:ext>
    </p:extLst>
  </p:cSld>
  <p:clrMapOvr>
    <a:masterClrMapping/>
  </p:clrMapOvr>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9094ed71-ad37-40d4-b95a-d4271a6f83fc"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9724DE0223BBD64DA880C2297F0A87F3" ma:contentTypeVersion="17" ma:contentTypeDescription="Een nieuw document maken." ma:contentTypeScope="" ma:versionID="4191f9c4322172eaed3e1ca765518ed7">
  <xsd:schema xmlns:xsd="http://www.w3.org/2001/XMLSchema" xmlns:xs="http://www.w3.org/2001/XMLSchema" xmlns:p="http://schemas.microsoft.com/office/2006/metadata/properties" xmlns:ns2="0b957a39-1f62-4cef-935a-f664fa9bc04c" xmlns:ns3="9281fe5b-abce-4aec-9403-dcdb2cb047d7" targetNamespace="http://schemas.microsoft.com/office/2006/metadata/properties" ma:root="true" ma:fieldsID="0e6742f68a80ed4d73515650cc9757c8" ns2:_="" ns3:_="">
    <xsd:import namespace="0b957a39-1f62-4cef-935a-f664fa9bc04c"/>
    <xsd:import namespace="9281fe5b-abce-4aec-9403-dcdb2cb047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957a39-1f62-4cef-935a-f664fa9bc0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9094ed71-ad37-40d4-b95a-d4271a6f83f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81fe5b-abce-4aec-9403-dcdb2cb047d7"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6212e56c-6e5c-4bee-b13a-1b778d3e41a7}" ma:internalName="TaxCatchAll" ma:showField="CatchAllData" ma:web="9281fe5b-abce-4aec-9403-dcdb2cb04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0b957a39-1f62-4cef-935a-f664fa9bc04c">
      <Terms xmlns="http://schemas.microsoft.com/office/infopath/2007/PartnerControls"/>
    </lcf76f155ced4ddcb4097134ff3c332f>
    <TaxCatchAll xmlns="9281fe5b-abce-4aec-9403-dcdb2cb047d7" xsi:nil="true"/>
  </documentManagement>
</p:properties>
</file>

<file path=customXml/itemProps1.xml><?xml version="1.0" encoding="utf-8"?>
<ds:datastoreItem xmlns:ds="http://schemas.openxmlformats.org/officeDocument/2006/customXml" ds:itemID="{E14F8FE9-7A58-4132-8A7B-640F61BF6BED}">
  <ds:schemaRefs>
    <ds:schemaRef ds:uri="http://schemas.microsoft.com/sharepoint/v3/contenttype/forms"/>
  </ds:schemaRefs>
</ds:datastoreItem>
</file>

<file path=customXml/itemProps2.xml><?xml version="1.0" encoding="utf-8"?>
<ds:datastoreItem xmlns:ds="http://schemas.openxmlformats.org/officeDocument/2006/customXml" ds:itemID="{07AB48EE-32A4-4F94-9610-1E6852B421DB}">
  <ds:schemaRefs>
    <ds:schemaRef ds:uri="Microsoft.SharePoint.Taxonomy.ContentTypeSync"/>
  </ds:schemaRefs>
</ds:datastoreItem>
</file>

<file path=customXml/itemProps3.xml><?xml version="1.0" encoding="utf-8"?>
<ds:datastoreItem xmlns:ds="http://schemas.openxmlformats.org/officeDocument/2006/customXml" ds:itemID="{36D64F37-189D-4132-BEC9-556C3C0410DA}"/>
</file>

<file path=customXml/itemProps4.xml><?xml version="1.0" encoding="utf-8"?>
<ds:datastoreItem xmlns:ds="http://schemas.openxmlformats.org/officeDocument/2006/customXml" ds:itemID="{8C3DB6D7-5297-4F17-9A34-6624711B21AC}">
  <ds:schemaRefs>
    <ds:schemaRef ds:uri="http://purl.org/dc/dcmitype/"/>
    <ds:schemaRef ds:uri="http://schemas.microsoft.com/office/infopath/2007/PartnerControls"/>
    <ds:schemaRef ds:uri="http://purl.org/dc/elements/1.1/"/>
    <ds:schemaRef ds:uri="http://schemas.microsoft.com/office/2006/metadata/properties"/>
    <ds:schemaRef ds:uri="9281fe5b-abce-4aec-9403-dcdb2cb047d7"/>
    <ds:schemaRef ds:uri="http://purl.org/dc/terms/"/>
    <ds:schemaRef ds:uri="http://schemas.openxmlformats.org/package/2006/metadata/core-properties"/>
    <ds:schemaRef ds:uri="http://schemas.microsoft.com/office/2006/documentManagement/types"/>
    <ds:schemaRef ds:uri="0b957a39-1f62-4cef-935a-f664fa9bc04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40</TotalTime>
  <Words>993</Words>
  <Application>Microsoft Office PowerPoint</Application>
  <PresentationFormat>Widescreen</PresentationFormat>
  <Paragraphs>67</Paragraphs>
  <Slides>10</Slides>
  <Notes>10</Notes>
  <HiddenSlides>1</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SplashVTI</vt:lpstr>
      <vt:lpstr>Tips voor de docent bij het uitvoeren van deze les:</vt:lpstr>
      <vt:lpstr>Kansrijke opleidingen en beroepen</vt:lpstr>
      <vt:lpstr>Wat ga je deze les doen?</vt:lpstr>
      <vt:lpstr>Nieuwe woorden</vt:lpstr>
      <vt:lpstr>Hoe kies jij?</vt:lpstr>
      <vt:lpstr>Opleidingen ontdekken op KiesMBO?</vt:lpstr>
      <vt:lpstr>Opleidingen ontdekken op KiesMBO?</vt:lpstr>
      <vt:lpstr>Opleidingen ontdekken op KiesMBO?</vt:lpstr>
      <vt:lpstr>Jouw top 3!</vt:lpstr>
      <vt:lpstr>Vervolg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 Zijffers</dc:creator>
  <cp:lastModifiedBy>Annet Hermans</cp:lastModifiedBy>
  <cp:revision>116</cp:revision>
  <dcterms:created xsi:type="dcterms:W3CDTF">2024-09-24T10:43:43Z</dcterms:created>
  <dcterms:modified xsi:type="dcterms:W3CDTF">2025-12-05T12:32:24Z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0x0101009724DE0223BBD64DA880C2297F0A87F3</vt:lpwstr>
  </property>
  <property fmtid="{D5CDD505-2E9C-101B-9397-08002B2CF9AE}" pid="3" name="MediaServiceImageTags">
    <vt:lpwstr/>
  </property>
</Properties>
</file>